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9"/>
  </p:notes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
      <p:font typeface="Arial" charset="1" panose="020B0502020202020204"/>
      <p:regular r:id="rId19"/>
    </p:embeddedFont>
    <p:embeddedFont>
      <p:font typeface="Arial Bold" charset="1" panose="020B0802020202020204"/>
      <p:regular r:id="rId20"/>
    </p:embeddedFont>
    <p:embeddedFont>
      <p:font typeface="Arial Italics" charset="1" panose="020B0502020202090204"/>
      <p:regular r:id="rId21"/>
    </p:embeddedFont>
    <p:embeddedFont>
      <p:font typeface="Arial Bold Italics" charset="1" panose="020B0802020202090204"/>
      <p:regular r:id="rId22"/>
    </p:embeddedFont>
    <p:embeddedFont>
      <p:font typeface="TT Rounds Condensed" charset="1" panose="02000506030000020003"/>
      <p:regular r:id="rId23"/>
    </p:embeddedFont>
    <p:embeddedFont>
      <p:font typeface="TT Rounds Condensed Bold" charset="1" panose="02000806030000020003"/>
      <p:regular r:id="rId24"/>
    </p:embeddedFont>
    <p:embeddedFont>
      <p:font typeface="TT Rounds Condensed Italics" charset="1" panose="02000506030000090003"/>
      <p:regular r:id="rId25"/>
    </p:embeddedFont>
    <p:embeddedFont>
      <p:font typeface="TT Rounds Condensed Bold Italics" charset="1" panose="02000806030000090003"/>
      <p:regular r:id="rId26"/>
    </p:embeddedFont>
    <p:embeddedFont>
      <p:font typeface="TT Rounds Condensed Thin" charset="1" panose="02000503020000020003"/>
      <p:regular r:id="rId27"/>
    </p:embeddedFont>
    <p:embeddedFont>
      <p:font typeface="TT Rounds Condensed Thin Italics" charset="1" panose="02000503020000090003"/>
      <p:regular r:id="rId28"/>
    </p:embeddedFont>
    <p:embeddedFont>
      <p:font typeface="TT Rounds Condensed Heavy" charset="1" panose="02000506030000020003"/>
      <p:regular r:id="rId29"/>
    </p:embeddedFont>
    <p:embeddedFont>
      <p:font typeface="TT Rounds Condensed Heavy Italics" charset="1" panose="020005060000000900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36" Target="slides/slide6.xml" Type="http://schemas.openxmlformats.org/officeDocument/2006/relationships/slide"/><Relationship Id="rId37" Target="slides/slide7.xml" Type="http://schemas.openxmlformats.org/officeDocument/2006/relationships/slide"/><Relationship Id="rId38" Target="slides/slide8.xml" Type="http://schemas.openxmlformats.org/officeDocument/2006/relationships/slide"/><Relationship Id="rId39" Target="slides/slide9.xml" Type="http://schemas.openxmlformats.org/officeDocument/2006/relationships/slide"/><Relationship Id="rId4" Target="theme/theme1.xml" Type="http://schemas.openxmlformats.org/officeDocument/2006/relationships/theme"/><Relationship Id="rId40" Target="slides/slide10.xml" Type="http://schemas.openxmlformats.org/officeDocument/2006/relationships/slide"/><Relationship Id="rId41" Target="slides/slide11.xml" Type="http://schemas.openxmlformats.org/officeDocument/2006/relationships/slide"/><Relationship Id="rId42" Target="slides/slide12.xml" Type="http://schemas.openxmlformats.org/officeDocument/2006/relationships/slide"/><Relationship Id="rId43" Target="slides/slide13.xml" Type="http://schemas.openxmlformats.org/officeDocument/2006/relationships/slide"/><Relationship Id="rId44" Target="slides/slide14.xml" Type="http://schemas.openxmlformats.org/officeDocument/2006/relationships/slide"/><Relationship Id="rId45" Target="slides/slide15.xml" Type="http://schemas.openxmlformats.org/officeDocument/2006/relationships/slide"/><Relationship Id="rId46" Target="slides/slide16.xml" Type="http://schemas.openxmlformats.org/officeDocument/2006/relationships/slide"/><Relationship Id="rId47" Target="slides/slide17.xml" Type="http://schemas.openxmlformats.org/officeDocument/2006/relationships/slide"/><Relationship Id="rId48" Target="slides/slide18.xml" Type="http://schemas.openxmlformats.org/officeDocument/2006/relationships/slide"/><Relationship Id="rId49" Target="notesMasters/notesMaster1.xml" Type="http://schemas.openxmlformats.org/officeDocument/2006/relationships/notesMaster"/><Relationship Id="rId5" Target="tableStyles.xml" Type="http://schemas.openxmlformats.org/officeDocument/2006/relationships/tableStyles"/><Relationship Id="rId50" Target="theme/theme2.xml" Type="http://schemas.openxmlformats.org/officeDocument/2006/relationships/theme"/><Relationship Id="rId51" Target="notesSlides/notesSlide1.xml" Type="http://schemas.openxmlformats.org/officeDocument/2006/relationships/notesSlide"/><Relationship Id="rId52" Target="notesSlides/notesSlide2.xml" Type="http://schemas.openxmlformats.org/officeDocument/2006/relationships/notesSlide"/><Relationship Id="rId53" Target="notesSlides/notesSlide3.xml" Type="http://schemas.openxmlformats.org/officeDocument/2006/relationships/notesSlide"/><Relationship Id="rId54" Target="notesSlides/notesSlide4.xml" Type="http://schemas.openxmlformats.org/officeDocument/2006/relationships/notesSlide"/><Relationship Id="rId55" Target="notesSlides/notesSlide5.xml" Type="http://schemas.openxmlformats.org/officeDocument/2006/relationships/notesSlide"/><Relationship Id="rId56" Target="notesSlides/notesSlide6.xml" Type="http://schemas.openxmlformats.org/officeDocument/2006/relationships/notesSlide"/><Relationship Id="rId57" Target="notesSlides/notesSlide7.xml" Type="http://schemas.openxmlformats.org/officeDocument/2006/relationships/notesSlide"/><Relationship Id="rId58" Target="notesSlides/notesSlide8.xml" Type="http://schemas.openxmlformats.org/officeDocument/2006/relationships/notesSlide"/><Relationship Id="rId59" Target="notesSlides/notesSlide9.xml" Type="http://schemas.openxmlformats.org/officeDocument/2006/relationships/notesSlide"/><Relationship Id="rId6" Target="fonts/font6.fntdata" Type="http://schemas.openxmlformats.org/officeDocument/2006/relationships/font"/><Relationship Id="rId60" Target="notesSlides/notesSlide10.xml" Type="http://schemas.openxmlformats.org/officeDocument/2006/relationships/notesSlide"/><Relationship Id="rId61" Target="notesSlides/notesSlide11.xml" Type="http://schemas.openxmlformats.org/officeDocument/2006/relationships/notesSlide"/><Relationship Id="rId62" Target="notesSlides/notesSlide12.xml" Type="http://schemas.openxmlformats.org/officeDocument/2006/relationships/notesSlide"/><Relationship Id="rId63" Target="notesSlides/notesSlide13.xml" Type="http://schemas.openxmlformats.org/officeDocument/2006/relationships/notesSlide"/><Relationship Id="rId64" Target="notesSlides/notesSlide14.xml" Type="http://schemas.openxmlformats.org/officeDocument/2006/relationships/notesSlide"/><Relationship Id="rId65" Target="notesSlides/notesSlide15.xml" Type="http://schemas.openxmlformats.org/officeDocument/2006/relationships/notesSlide"/><Relationship Id="rId66" Target="notesSlides/notesSlide16.xml" Type="http://schemas.openxmlformats.org/officeDocument/2006/relationships/notesSlide"/><Relationship Id="rId67" Target="notesSlides/notesSlide17.xml" Type="http://schemas.openxmlformats.org/officeDocument/2006/relationships/notesSlide"/><Relationship Id="rId68" Target="notesSlides/notesSlide18.xml" Type="http://schemas.openxmlformats.org/officeDocument/2006/relationships/note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
            </a:r>
          </a:p>
          <a:p>
            <a:r>
              <a:rPr lang="en-US"/>
              <a:t>Main Ideas: </a:t>
            </a:r>
          </a:p>
          <a:p>
            <a:r>
              <a:rPr lang="en-US"/>
              <a:t>Use KROC equipment as props </a:t>
            </a:r>
          </a:p>
          <a:p>
            <a:r>
              <a:rPr lang="en-US"/>
              <a:t>Note that all different equipment can be purchased on Amazon.com w/ pricing</a:t>
            </a:r>
          </a:p>
          <a:p>
            <a:r>
              <a:rPr lang="en-US"/>
              <a:t>Go over almost every bullet point </a:t>
            </a:r>
          </a:p>
          <a:p>
            <a:r>
              <a:rPr lang="en-US"/>
              <a:t>Specifically show Kid Fits Cards,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
            </a:r>
          </a:p>
          <a:p>
            <a:r>
              <a:rPr lang="en-US"/>
              <a:t>Main Ideas: </a:t>
            </a:r>
          </a:p>
          <a:p>
            <a:r>
              <a:rPr lang="en-US"/>
              <a:t>Explain that the program is divided into time sections and can be adjusted based on times of practices etc. </a:t>
            </a:r>
          </a:p>
          <a:p>
            <a:r>
              <a:rPr lang="en-US"/>
              <a:t>Show that each step for practice is laid out on card and back is designed for visual learners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Kelsey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Kelsey </a:t>
            </a:r>
          </a:p>
          <a:p>
            <a:r>
              <a:rPr lang="en-US"/>
              <a:t>Start Time: 10:00 AM</a:t>
            </a:r>
          </a:p>
          <a:p>
            <a:r>
              <a:rPr lang="en-US"/>
              <a:t/>
            </a:r>
          </a:p>
          <a:p>
            <a:r>
              <a:rPr lang="en-US"/>
              <a:t>Show website for kids registration  -- Done after the flyers are passed out </a:t>
            </a:r>
          </a:p>
          <a:p>
            <a:r>
              <a:rPr lang="en-US"/>
              <a:t>Kids show up for practice --- Make sure they are registered – Show them how to Use login -- hand out to explain on line management </a:t>
            </a:r>
          </a:p>
          <a:p>
            <a:r>
              <a:rPr lang="en-US"/>
              <a:t>Example of Waiver in packet which should be signed by every student </a:t>
            </a:r>
          </a:p>
          <a:p>
            <a:r>
              <a:rPr lang="en-US"/>
              <a:t>Coaches pick up Bibs at Event Day training – Dates to follow during Key Dates 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Kelsey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Gary</a:t>
            </a:r>
          </a:p>
          <a:p>
            <a:r>
              <a:rPr lang="en-US"/>
              <a:t/>
            </a:r>
          </a:p>
          <a:p>
            <a:r>
              <a:rPr lang="en-US"/>
              <a:t>Main Ideas:  </a:t>
            </a:r>
          </a:p>
          <a:p>
            <a:r>
              <a:rPr lang="en-US"/>
              <a:t>Use the Debrief in form of questions </a:t>
            </a:r>
          </a:p>
          <a:p>
            <a:r>
              <a:rPr lang="en-US"/>
              <a:t>Did you – Have Fun? Get MVPA? Reinforce Motor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Gary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Adrienne</a:t>
            </a:r>
          </a:p>
          <a:p>
            <a:r>
              <a:rPr lang="en-US"/>
              <a:t/>
            </a:r>
          </a:p>
          <a:p>
            <a:r>
              <a:rPr lang="en-US"/>
              <a:t/>
            </a:r>
          </a:p>
          <a:p>
            <a:r>
              <a:rPr lang="en-US"/>
              <a:t>Show website for kids registration  -- Done after the flyers are passed out </a:t>
            </a:r>
          </a:p>
          <a:p>
            <a:r>
              <a:rPr lang="en-US"/>
              <a:t>Kids show up for practice --- Make sure they are registered – Show them how to Use login -- hand out to explain on line management </a:t>
            </a:r>
          </a:p>
          <a:p>
            <a:r>
              <a:rPr lang="en-US"/>
              <a:t>Example of Waiver in packet which should be signed by every student </a:t>
            </a:r>
          </a:p>
          <a:p>
            <a:r>
              <a:rPr lang="en-US"/>
              <a:t>Coaches pick up Bibs at Event Day training – Dates to follow during Key Dates 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Main Ideas: </a:t>
            </a:r>
          </a:p>
          <a:p>
            <a:r>
              <a:rPr lang="en-US"/>
              <a:t>Schools will introduce themselves in order to put faces to names and make them feel more comfortable at training</a:t>
            </a:r>
          </a:p>
          <a:p>
            <a:r>
              <a:rPr lang="en-US"/>
              <a:t>New Schools – Number of new schools,   We hope we can ease your nerves by helping learn whatever your nervous about.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
            </a:r>
          </a:p>
          <a:p>
            <a:r>
              <a:rPr lang="en-US"/>
              <a:t>Main Ideas: </a:t>
            </a:r>
          </a:p>
          <a:p>
            <a:r>
              <a:rPr lang="en-US"/>
              <a:t>Depending on your calendar 10 weeks should allow you to begin the week of Feb. 13th </a:t>
            </a:r>
          </a:p>
          <a:p>
            <a:r>
              <a:rPr lang="en-US"/>
              <a:t>This gives “Ski Week” if you have it and Spring Break </a:t>
            </a:r>
          </a:p>
          <a:p>
            <a:r>
              <a:rPr lang="en-US"/>
              <a:t>If you only have one week off you can begin Feb. 20th</a:t>
            </a:r>
          </a:p>
          <a:p>
            <a:r>
              <a:rPr lang="en-US"/>
              <a:t>Talk about how each practice has a card. </a:t>
            </a:r>
          </a:p>
          <a:p>
            <a:r>
              <a:rPr lang="en-US"/>
              <a:t>You can do it exactly like this – or make up your own program.  Some schools only choose to do 1 day of practice with KROC homework to complete 25.2 miles.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Adrienne</a:t>
            </a:r>
          </a:p>
          <a:p>
            <a:r>
              <a:rPr lang="en-US"/>
              <a:t/>
            </a:r>
          </a:p>
          <a:p>
            <a:r>
              <a:rPr lang="en-US"/>
              <a:t>Main Ideas </a:t>
            </a:r>
          </a:p>
          <a:p>
            <a:r>
              <a:rPr lang="en-US"/>
              <a:t>KROC’s goals are to combat the onset of childhood obesity </a:t>
            </a:r>
          </a:p>
          <a:p>
            <a:r>
              <a:rPr lang="en-US"/>
              <a:t>Childhood obesity is an epidemic in Orange County that needs a cure</a:t>
            </a:r>
          </a:p>
          <a:p>
            <a:r>
              <a:rPr lang="en-US"/>
              <a:t>KROC attempts to be that cure – Like a medicine – dosage, time period, etc. </a:t>
            </a:r>
          </a:p>
          <a:p>
            <a:r>
              <a:rPr lang="en-US"/>
              <a:t>Think about it as a prescription for the disease -- For 10-12 weeks, you are providing 8-10 hours of MVPA (Moderate to Vigorous Physical Activity) , through 20-24 Sessions</a:t>
            </a:r>
          </a:p>
          <a:p>
            <a:r>
              <a:rPr lang="en-US"/>
              <a:t>Etc.,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Main Ideas </a:t>
            </a:r>
          </a:p>
          <a:p>
            <a:r>
              <a:rPr lang="en-US"/>
              <a:t>KROC’s goals are to combat the onset of childhood obesity </a:t>
            </a:r>
          </a:p>
          <a:p>
            <a:r>
              <a:rPr lang="en-US"/>
              <a:t>Childhood obesity is an epidemic in Orange County that needs a cure</a:t>
            </a:r>
          </a:p>
          <a:p>
            <a:r>
              <a:rPr lang="en-US"/>
              <a:t>KROC attempts to be that cure – Like a medicine – dosage, time period, etc. </a:t>
            </a:r>
          </a:p>
          <a:p>
            <a:r>
              <a:rPr lang="en-US"/>
              <a:t>Think about it as a prescription for the disease -- For 10-12 weeks, you are providing 8-10 hours of MVPA (Moderate to Vigorous Physical Activity) , through 20-24 Sessions</a:t>
            </a:r>
          </a:p>
          <a:p>
            <a:r>
              <a:rPr lang="en-US"/>
              <a:t>Etc.,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Main Ideas: </a:t>
            </a:r>
          </a:p>
          <a:p>
            <a:r>
              <a:rPr lang="en-US"/>
              <a:t>Pull up Website </a:t>
            </a:r>
          </a:p>
          <a:p>
            <a:r>
              <a:rPr lang="en-US"/>
              <a:t>Show new forms – recognize that they are different from last year</a:t>
            </a:r>
          </a:p>
          <a:p>
            <a:r>
              <a:rPr lang="en-US"/>
              <a:t>Day 1 vs. Day 2 </a:t>
            </a:r>
          </a:p>
          <a:p>
            <a:r>
              <a:rPr lang="en-US"/>
              <a:t>Also show KROC Stretch Cards and Explain how they are used. </a:t>
            </a:r>
          </a:p>
          <a:p>
            <a:r>
              <a:rPr lang="en-US"/>
              <a:t>Over the weekend. Vs. This week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
            </a:r>
          </a:p>
          <a:p>
            <a:r>
              <a:rPr lang="en-US"/>
              <a:t>Main Ideas: </a:t>
            </a:r>
          </a:p>
          <a:p>
            <a:r>
              <a:rPr lang="en-US"/>
              <a:t>Explain that activities are similar but adjusted for Age Level </a:t>
            </a:r>
          </a:p>
          <a:p>
            <a:r>
              <a:rPr lang="en-US"/>
              <a:t>Frog Hops -&gt; Monster Hops </a:t>
            </a:r>
          </a:p>
          <a:p>
            <a:r>
              <a:rPr lang="en-US"/>
              <a:t>Animal Tag -&gt; Zombie Tag Etc. </a:t>
            </a:r>
          </a:p>
          <a:p>
            <a:r>
              <a:rPr lang="en-US"/>
              <a:t/>
            </a:r>
          </a:p>
          <a:p>
            <a:r>
              <a:rPr lang="en-US"/>
              <a:t>Coaches can pass out training cards from different grade levels to different grade level coaches/ make copies/ etc. </a:t>
            </a:r>
          </a:p>
          <a:p>
            <a:r>
              <a:rPr lang="en-US"/>
              <a:t>If your group is small you can choose one level but if you have a wide variety of ages you can distribute the correct cards per age group to the practice leaders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Kelsey	</a:t>
            </a:r>
          </a:p>
          <a:p>
            <a:r>
              <a:rPr lang="en-US"/>
              <a:t/>
            </a:r>
          </a:p>
          <a:p>
            <a:r>
              <a:rPr lang="en-US"/>
              <a:t/>
            </a:r>
          </a:p>
          <a:p>
            <a:r>
              <a:rPr lang="en-US"/>
              <a:t>Main Ideas: </a:t>
            </a:r>
          </a:p>
          <a:p>
            <a:r>
              <a:rPr lang="en-US"/>
              <a:t>Depending on your calendar 10 weeks should allow you to begin the week of Feb. 13th </a:t>
            </a:r>
          </a:p>
          <a:p>
            <a:r>
              <a:rPr lang="en-US"/>
              <a:t>This gives “Ski Week” if you have it and Spring Break </a:t>
            </a:r>
          </a:p>
          <a:p>
            <a:r>
              <a:rPr lang="en-US"/>
              <a:t>If you only have one week off you can begin Feb. 20th</a:t>
            </a:r>
          </a:p>
          <a:p>
            <a:r>
              <a:rPr lang="en-US"/>
              <a:t>Talk about how each practice has a card. </a:t>
            </a:r>
          </a:p>
          <a:p>
            <a:r>
              <a:rPr lang="en-US"/>
              <a:t>You can do it exactly like this – or make up your own program.  Some schools only choose to do 1 day of practice with KROC homework to complete 25.2 miles.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19.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 Id="rId5" Target="../media/image20.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 Id="rId4" Target="../media/image2.png" Type="http://schemas.openxmlformats.org/officeDocument/2006/relationships/image"/><Relationship Id="rId5" Target="../media/image21.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6.png" Type="http://schemas.openxmlformats.org/officeDocument/2006/relationships/image"/><Relationship Id="rId4" Target="../media/image22.jpeg" Type="http://schemas.openxmlformats.org/officeDocument/2006/relationships/image"/><Relationship Id="rId5"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23.jpeg" Type="http://schemas.openxmlformats.org/officeDocument/2006/relationships/image"/><Relationship Id="rId5"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24.jpeg" Type="http://schemas.openxmlformats.org/officeDocument/2006/relationships/image"/><Relationship Id="rId5"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9.png" Type="http://schemas.openxmlformats.org/officeDocument/2006/relationships/image"/><Relationship Id="rId4" Target="../media/image25.jpeg" Type="http://schemas.openxmlformats.org/officeDocument/2006/relationships/image"/><Relationship Id="rId5"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1.png" Type="http://schemas.openxmlformats.org/officeDocument/2006/relationships/image"/><Relationship Id="rId4" Target="../media/image2.png" Type="http://schemas.openxmlformats.org/officeDocument/2006/relationships/image"/><Relationship Id="rId5" Target="../media/image26.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4.png" Type="http://schemas.openxmlformats.org/officeDocument/2006/relationships/image"/><Relationship Id="rId4" Target="../media/image20.jpeg" Type="http://schemas.openxmlformats.org/officeDocument/2006/relationships/image"/><Relationship Id="rId5"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2.png" Type="http://schemas.openxmlformats.org/officeDocument/2006/relationships/image"/><Relationship Id="rId7" Target="../media/image8.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2.png" Type="http://schemas.openxmlformats.org/officeDocument/2006/relationships/image"/><Relationship Id="rId5" Target="../media/image10.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4.png" Type="http://schemas.openxmlformats.org/officeDocument/2006/relationships/image"/><Relationship Id="rId4" Target="../media/image15.jpeg" Type="http://schemas.openxmlformats.org/officeDocument/2006/relationships/image"/><Relationship Id="rId5"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6.png" Type="http://schemas.openxmlformats.org/officeDocument/2006/relationships/image"/><Relationship Id="rId4" Target="../media/image17.jpeg" Type="http://schemas.openxmlformats.org/officeDocument/2006/relationships/image"/><Relationship Id="rId5"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18.jpeg" Type="http://schemas.openxmlformats.org/officeDocument/2006/relationships/image"/><Relationship Id="rId5"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4" id="4"/>
          <p:cNvSpPr txBox="true"/>
          <p:nvPr/>
        </p:nvSpPr>
        <p:spPr>
          <a:xfrm rot="0">
            <a:off x="2421825" y="5750325"/>
            <a:ext cx="13639950" cy="866775"/>
          </a:xfrm>
          <a:prstGeom prst="rect">
            <a:avLst/>
          </a:prstGeom>
        </p:spPr>
        <p:txBody>
          <a:bodyPr anchor="t" rtlCol="false" tIns="0" lIns="0" bIns="0" rIns="0">
            <a:spAutoFit/>
          </a:bodyPr>
          <a:lstStyle/>
          <a:p>
            <a:pPr algn="ctr" marL="0" indent="0" lvl="0">
              <a:lnSpc>
                <a:spcPts val="6000"/>
              </a:lnSpc>
              <a:spcBef>
                <a:spcPct val="0"/>
              </a:spcBef>
            </a:pPr>
            <a:r>
              <a:rPr lang="en-US" sz="5000" strike="noStrike" u="none">
                <a:solidFill>
                  <a:srgbClr val="92D050"/>
                </a:solidFill>
                <a:latin typeface="Arial Bold"/>
              </a:rPr>
              <a:t>[INSERTAR NOMBRE DEL EQUIPO] </a:t>
            </a:r>
          </a:p>
        </p:txBody>
      </p:sp>
      <p:sp>
        <p:nvSpPr>
          <p:cNvPr name="TextBox 5" id="5"/>
          <p:cNvSpPr txBox="true"/>
          <p:nvPr/>
        </p:nvSpPr>
        <p:spPr>
          <a:xfrm rot="0">
            <a:off x="3702225" y="7325675"/>
            <a:ext cx="11079150" cy="1628775"/>
          </a:xfrm>
          <a:prstGeom prst="rect">
            <a:avLst/>
          </a:prstGeom>
        </p:spPr>
        <p:txBody>
          <a:bodyPr anchor="t" rtlCol="false" tIns="0" lIns="0" bIns="0" rIns="0">
            <a:spAutoFit/>
          </a:bodyPr>
          <a:lstStyle/>
          <a:p>
            <a:pPr algn="ctr" marL="0" indent="0" lvl="0">
              <a:lnSpc>
                <a:spcPts val="6000"/>
              </a:lnSpc>
              <a:spcBef>
                <a:spcPct val="0"/>
              </a:spcBef>
            </a:pPr>
            <a:r>
              <a:rPr lang="en-US" sz="5000" strike="noStrike" u="none">
                <a:solidFill>
                  <a:srgbClr val="92D050"/>
                </a:solidFill>
                <a:latin typeface="Arial Bold"/>
              </a:rPr>
              <a:t>PRESENTACIÓN DE PADRES DE KROC 2024</a:t>
            </a:r>
          </a:p>
        </p:txBody>
      </p:sp>
      <p:sp>
        <p:nvSpPr>
          <p:cNvPr name="Freeform 6" id="6"/>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Freeform 7" id="7"/>
          <p:cNvSpPr/>
          <p:nvPr/>
        </p:nvSpPr>
        <p:spPr>
          <a:xfrm flipH="false" flipV="false" rot="0">
            <a:off x="6026950" y="1371600"/>
            <a:ext cx="6429676" cy="4285404"/>
          </a:xfrm>
          <a:custGeom>
            <a:avLst/>
            <a:gdLst/>
            <a:ahLst/>
            <a:cxnLst/>
            <a:rect r="r" b="b" t="t" l="l"/>
            <a:pathLst>
              <a:path h="4285404" w="6429676">
                <a:moveTo>
                  <a:pt x="0" y="0"/>
                </a:moveTo>
                <a:lnTo>
                  <a:pt x="6429676" y="0"/>
                </a:lnTo>
                <a:lnTo>
                  <a:pt x="6429676" y="4285404"/>
                </a:lnTo>
                <a:lnTo>
                  <a:pt x="0" y="4285404"/>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4" id="4"/>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TextBox 5" id="5"/>
          <p:cNvSpPr txBox="true"/>
          <p:nvPr/>
        </p:nvSpPr>
        <p:spPr>
          <a:xfrm rot="0">
            <a:off x="2894277" y="2984500"/>
            <a:ext cx="7854150" cy="5907786"/>
          </a:xfrm>
          <a:prstGeom prst="rect">
            <a:avLst/>
          </a:prstGeom>
        </p:spPr>
        <p:txBody>
          <a:bodyPr anchor="t" rtlCol="false" tIns="0" lIns="0" bIns="0" rIns="0">
            <a:spAutoFit/>
          </a:bodyPr>
          <a:lstStyle/>
          <a:p>
            <a:pPr algn="l" marL="883920" indent="-441960" lvl="1">
              <a:lnSpc>
                <a:spcPts val="3311"/>
              </a:lnSpc>
              <a:spcBef>
                <a:spcPct val="0"/>
              </a:spcBef>
              <a:buFont typeface="Arial"/>
              <a:buChar char="•"/>
            </a:pPr>
            <a:r>
              <a:rPr lang="en-US" sz="2400" strike="noStrike" u="none">
                <a:solidFill>
                  <a:srgbClr val="A967A9"/>
                </a:solidFill>
                <a:latin typeface="Arial"/>
              </a:rPr>
              <a:t>Desarrollar la conducta deportiva en los estudiantes.</a:t>
            </a:r>
          </a:p>
          <a:p>
            <a:pPr algn="l" marL="883920" indent="-441960" lvl="1">
              <a:lnSpc>
                <a:spcPts val="3311"/>
              </a:lnSpc>
              <a:spcBef>
                <a:spcPct val="0"/>
              </a:spcBef>
              <a:buFont typeface="Arial"/>
              <a:buChar char="•"/>
            </a:pPr>
            <a:r>
              <a:rPr lang="en-US" sz="2400" strike="noStrike" u="none">
                <a:solidFill>
                  <a:srgbClr val="A967A9"/>
                </a:solidFill>
                <a:latin typeface="Arial"/>
              </a:rPr>
              <a:t>Desarrollar el respeto de los estudiantes por los entrenadores y el buen comportamiento al interactuar con los demás.</a:t>
            </a:r>
          </a:p>
          <a:p>
            <a:pPr algn="l" marL="883920" indent="-441960" lvl="1">
              <a:lnSpc>
                <a:spcPts val="3311"/>
              </a:lnSpc>
              <a:spcBef>
                <a:spcPct val="0"/>
              </a:spcBef>
              <a:buFont typeface="Arial"/>
              <a:buChar char="•"/>
            </a:pPr>
            <a:r>
              <a:rPr lang="en-US" sz="2400" strike="noStrike" u="none">
                <a:solidFill>
                  <a:srgbClr val="A967A9"/>
                </a:solidFill>
                <a:latin typeface="Arial"/>
              </a:rPr>
              <a:t>Desarrollar habilidades motivacionales efectivas.</a:t>
            </a:r>
          </a:p>
          <a:p>
            <a:pPr algn="l" marL="1798320" indent="-599440" lvl="2">
              <a:lnSpc>
                <a:spcPts val="3311"/>
              </a:lnSpc>
              <a:spcBef>
                <a:spcPct val="0"/>
              </a:spcBef>
              <a:buFont typeface="Arial"/>
              <a:buChar char="⚬"/>
            </a:pPr>
            <a:r>
              <a:rPr lang="en-US" sz="2400" strike="noStrike" u="none">
                <a:solidFill>
                  <a:srgbClr val="A967A9"/>
                </a:solidFill>
                <a:latin typeface="Arial"/>
              </a:rPr>
              <a:t>Fomentar el desarrollo de la confianza en sí mismos y la autoestima de los estudiantes.</a:t>
            </a:r>
          </a:p>
          <a:p>
            <a:pPr algn="l" marL="1798320" indent="-599440" lvl="2">
              <a:lnSpc>
                <a:spcPts val="3311"/>
              </a:lnSpc>
              <a:spcBef>
                <a:spcPct val="0"/>
              </a:spcBef>
              <a:buFont typeface="Arial"/>
              <a:buChar char="⚬"/>
            </a:pPr>
            <a:r>
              <a:rPr lang="en-US" sz="2400" strike="noStrike" u="none">
                <a:solidFill>
                  <a:srgbClr val="A967A9"/>
                </a:solidFill>
                <a:latin typeface="Arial"/>
              </a:rPr>
              <a:t>Mostrar aceptación.</a:t>
            </a:r>
          </a:p>
          <a:p>
            <a:pPr algn="l" marL="1798320" indent="-599440" lvl="2">
              <a:lnSpc>
                <a:spcPts val="3311"/>
              </a:lnSpc>
              <a:spcBef>
                <a:spcPct val="0"/>
              </a:spcBef>
              <a:buFont typeface="Arial"/>
              <a:buChar char="⚬"/>
            </a:pPr>
            <a:r>
              <a:rPr lang="en-US" sz="2400" strike="noStrike" u="none">
                <a:solidFill>
                  <a:srgbClr val="A967A9"/>
                </a:solidFill>
                <a:latin typeface="Arial"/>
              </a:rPr>
              <a:t>Reaccionar positivamente ante los errores.</a:t>
            </a:r>
          </a:p>
          <a:p>
            <a:pPr algn="l" marL="1798320" indent="-599440" lvl="2">
              <a:lnSpc>
                <a:spcPts val="3311"/>
              </a:lnSpc>
              <a:spcBef>
                <a:spcPct val="0"/>
              </a:spcBef>
              <a:buFont typeface="Arial"/>
              <a:buChar char="⚬"/>
            </a:pPr>
            <a:r>
              <a:rPr lang="en-US" sz="2400" strike="noStrike" u="none">
                <a:solidFill>
                  <a:srgbClr val="A967A9"/>
                </a:solidFill>
                <a:latin typeface="Arial"/>
              </a:rPr>
              <a:t>Dar ánimos.</a:t>
            </a:r>
          </a:p>
          <a:p>
            <a:pPr algn="l" marL="1798320" indent="-599440" lvl="2">
              <a:lnSpc>
                <a:spcPts val="3311"/>
              </a:lnSpc>
              <a:spcBef>
                <a:spcPct val="0"/>
              </a:spcBef>
              <a:buFont typeface="Arial"/>
              <a:buChar char="⚬"/>
            </a:pPr>
            <a:r>
              <a:rPr lang="en-US" sz="2400" strike="noStrike" u="none">
                <a:solidFill>
                  <a:srgbClr val="A967A9"/>
                </a:solidFill>
                <a:latin typeface="Arial"/>
              </a:rPr>
              <a:t>Utilice métodos de instrucción positivos, como comentarios específicos, estímulos específicos y críticas constructivas.</a:t>
            </a:r>
          </a:p>
        </p:txBody>
      </p:sp>
      <p:sp>
        <p:nvSpPr>
          <p:cNvPr name="TextBox 6" id="6"/>
          <p:cNvSpPr txBox="true"/>
          <p:nvPr/>
        </p:nvSpPr>
        <p:spPr>
          <a:xfrm rot="0">
            <a:off x="2508375" y="1127125"/>
            <a:ext cx="13619550" cy="19526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A967A9"/>
                </a:solidFill>
                <a:latin typeface="Arial Bold"/>
              </a:rPr>
              <a:t>COACHING MOTIVACIÓN POSITIVA (CONT.)</a:t>
            </a:r>
          </a:p>
        </p:txBody>
      </p:sp>
      <p:sp>
        <p:nvSpPr>
          <p:cNvPr name="Freeform 7" id="7"/>
          <p:cNvSpPr/>
          <p:nvPr/>
        </p:nvSpPr>
        <p:spPr>
          <a:xfrm flipH="false" flipV="false" rot="0">
            <a:off x="11127950" y="3593600"/>
            <a:ext cx="4934952" cy="5127698"/>
          </a:xfrm>
          <a:custGeom>
            <a:avLst/>
            <a:gdLst/>
            <a:ahLst/>
            <a:cxnLst/>
            <a:rect r="r" b="b" t="t" l="l"/>
            <a:pathLst>
              <a:path h="5127698" w="4934952">
                <a:moveTo>
                  <a:pt x="0" y="0"/>
                </a:moveTo>
                <a:lnTo>
                  <a:pt x="4934952" y="0"/>
                </a:lnTo>
                <a:lnTo>
                  <a:pt x="4934952" y="5127698"/>
                </a:lnTo>
                <a:lnTo>
                  <a:pt x="0" y="5127698"/>
                </a:lnTo>
                <a:lnTo>
                  <a:pt x="0" y="0"/>
                </a:lnTo>
                <a:close/>
              </a:path>
            </a:pathLst>
          </a:custGeom>
          <a:blipFill>
            <a:blip r:embed="rId5"/>
            <a:stretch>
              <a:fillRect l="-41359" t="0" r="-14549" b="-7"/>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4" id="4"/>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TextBox 5" id="5"/>
          <p:cNvSpPr txBox="true"/>
          <p:nvPr/>
        </p:nvSpPr>
        <p:spPr>
          <a:xfrm rot="0">
            <a:off x="1005825" y="1233725"/>
            <a:ext cx="162763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0070C0"/>
                </a:solidFill>
                <a:latin typeface="Arial Bold"/>
              </a:rPr>
              <a:t>DESAFÍOS NUTRICIONALES</a:t>
            </a:r>
          </a:p>
        </p:txBody>
      </p:sp>
      <p:sp>
        <p:nvSpPr>
          <p:cNvPr name="TextBox 6" id="6"/>
          <p:cNvSpPr txBox="true"/>
          <p:nvPr/>
        </p:nvSpPr>
        <p:spPr>
          <a:xfrm rot="0">
            <a:off x="3064075" y="2652600"/>
            <a:ext cx="7581150" cy="3829050"/>
          </a:xfrm>
          <a:prstGeom prst="rect">
            <a:avLst/>
          </a:prstGeom>
        </p:spPr>
        <p:txBody>
          <a:bodyPr anchor="t" rtlCol="false" tIns="0" lIns="0" bIns="0" rIns="0">
            <a:spAutoFit/>
          </a:bodyPr>
          <a:lstStyle/>
          <a:p>
            <a:pPr algn="l" marL="0" indent="0" lvl="0">
              <a:lnSpc>
                <a:spcPts val="3359"/>
              </a:lnSpc>
              <a:spcBef>
                <a:spcPct val="0"/>
              </a:spcBef>
            </a:pPr>
            <a:r>
              <a:rPr lang="en-US" sz="2799" strike="noStrike" u="none">
                <a:solidFill>
                  <a:srgbClr val="0070C0"/>
                </a:solidFill>
                <a:latin typeface="Arial"/>
              </a:rPr>
              <a:t>Cada semana [Insertar nombre del equipo] asigna un Reto Nutricional. Lo discutimos en la capacitación y lo enviamos a casa con su hijo. Cada niño es responsable de su Reto Nutricional. Cada semana, si completaron con éxito el Desafío, devolverán el recibo firmado y participarán en un sorteo. Por favor analice el motivo del Reto Nutricional y la importancia de completarlo.</a:t>
            </a:r>
          </a:p>
        </p:txBody>
      </p:sp>
      <p:sp>
        <p:nvSpPr>
          <p:cNvPr name="Freeform 7" id="7"/>
          <p:cNvSpPr/>
          <p:nvPr/>
        </p:nvSpPr>
        <p:spPr>
          <a:xfrm flipH="false" flipV="false" rot="0">
            <a:off x="11085360" y="2664050"/>
            <a:ext cx="4841892" cy="5913002"/>
          </a:xfrm>
          <a:custGeom>
            <a:avLst/>
            <a:gdLst/>
            <a:ahLst/>
            <a:cxnLst/>
            <a:rect r="r" b="b" t="t" l="l"/>
            <a:pathLst>
              <a:path h="5913002" w="4841892">
                <a:moveTo>
                  <a:pt x="0" y="0"/>
                </a:moveTo>
                <a:lnTo>
                  <a:pt x="4841892" y="0"/>
                </a:lnTo>
                <a:lnTo>
                  <a:pt x="4841892" y="5913002"/>
                </a:lnTo>
                <a:lnTo>
                  <a:pt x="0" y="5913002"/>
                </a:lnTo>
                <a:lnTo>
                  <a:pt x="0" y="0"/>
                </a:lnTo>
                <a:close/>
              </a:path>
            </a:pathLst>
          </a:custGeom>
          <a:blipFill>
            <a:blip r:embed="rId5"/>
            <a:stretch>
              <a:fillRect l="-58958" t="0" r="-24268"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4" id="4"/>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TextBox 5" id="5"/>
          <p:cNvSpPr txBox="true"/>
          <p:nvPr/>
        </p:nvSpPr>
        <p:spPr>
          <a:xfrm rot="0">
            <a:off x="1854925" y="998829"/>
            <a:ext cx="153619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E71D8C"/>
                </a:solidFill>
                <a:latin typeface="Arial Bold"/>
              </a:rPr>
              <a:t>KILOMETRAJE DE REGISTRO</a:t>
            </a:r>
          </a:p>
        </p:txBody>
      </p:sp>
      <p:sp>
        <p:nvSpPr>
          <p:cNvPr name="TextBox 6" id="6"/>
          <p:cNvSpPr txBox="true"/>
          <p:nvPr/>
        </p:nvSpPr>
        <p:spPr>
          <a:xfrm rot="0">
            <a:off x="3083675" y="2734450"/>
            <a:ext cx="7424550" cy="6024372"/>
          </a:xfrm>
          <a:prstGeom prst="rect">
            <a:avLst/>
          </a:prstGeom>
        </p:spPr>
        <p:txBody>
          <a:bodyPr anchor="t" rtlCol="false" tIns="0" lIns="0" bIns="0" rIns="0">
            <a:spAutoFit/>
          </a:bodyPr>
          <a:lstStyle/>
          <a:p>
            <a:pPr algn="ctr" marL="0" indent="0" lvl="0">
              <a:lnSpc>
                <a:spcPts val="3359"/>
              </a:lnSpc>
              <a:spcBef>
                <a:spcPct val="0"/>
              </a:spcBef>
            </a:pPr>
            <a:r>
              <a:rPr lang="en-US" sz="2799" strike="noStrike" u="none">
                <a:solidFill>
                  <a:srgbClr val="E71D8C"/>
                </a:solidFill>
                <a:latin typeface="Arial"/>
              </a:rPr>
              <a:t>DIAPOSITIVA OPCIONAL: aquí insertaría cómo planea que los niños registren cualquier kilometraje fuera de los entrenamientos.  </a:t>
            </a:r>
          </a:p>
          <a:p>
            <a:pPr algn="ctr" marL="0" indent="0" lvl="0">
              <a:lnSpc>
                <a:spcPts val="7679"/>
              </a:lnSpc>
              <a:spcBef>
                <a:spcPct val="0"/>
              </a:spcBef>
            </a:pPr>
          </a:p>
          <a:p>
            <a:pPr algn="ctr" marL="0" indent="0" lvl="0">
              <a:lnSpc>
                <a:spcPts val="3359"/>
              </a:lnSpc>
              <a:spcBef>
                <a:spcPct val="0"/>
              </a:spcBef>
            </a:pPr>
            <a:r>
              <a:rPr lang="en-US" sz="2799" spc="26" strike="noStrike" u="none">
                <a:solidFill>
                  <a:srgbClr val="E71D8C"/>
                </a:solidFill>
                <a:latin typeface="Arial"/>
              </a:rPr>
              <a:t>Tenemos una muestra de registro de seguimiento en el sitio web Kid Run the OC como herramienta que puede utilizar para que se los entreguen a usted o a un padre voluntario. Puede encontrarlo en el Rincón de los Entrenadores en Diarios y Evaluaciones, se llama "Registro de distancia".</a:t>
            </a:r>
          </a:p>
          <a:p>
            <a:pPr algn="ctr" marL="0" indent="0" lvl="0">
              <a:lnSpc>
                <a:spcPts val="6048"/>
              </a:lnSpc>
              <a:spcBef>
                <a:spcPct val="0"/>
              </a:spcBef>
            </a:pPr>
          </a:p>
        </p:txBody>
      </p:sp>
      <p:sp>
        <p:nvSpPr>
          <p:cNvPr name="Freeform 7" id="7"/>
          <p:cNvSpPr/>
          <p:nvPr/>
        </p:nvSpPr>
        <p:spPr>
          <a:xfrm flipH="false" flipV="false" rot="0">
            <a:off x="11217450" y="2636650"/>
            <a:ext cx="4799754" cy="6260702"/>
          </a:xfrm>
          <a:custGeom>
            <a:avLst/>
            <a:gdLst/>
            <a:ahLst/>
            <a:cxnLst/>
            <a:rect r="r" b="b" t="t" l="l"/>
            <a:pathLst>
              <a:path h="6260702" w="4799754">
                <a:moveTo>
                  <a:pt x="0" y="0"/>
                </a:moveTo>
                <a:lnTo>
                  <a:pt x="4799754" y="0"/>
                </a:lnTo>
                <a:lnTo>
                  <a:pt x="4799754" y="6260702"/>
                </a:lnTo>
                <a:lnTo>
                  <a:pt x="0" y="6260702"/>
                </a:lnTo>
                <a:lnTo>
                  <a:pt x="0" y="0"/>
                </a:lnTo>
                <a:close/>
              </a:path>
            </a:pathLst>
          </a:custGeom>
          <a:blipFill>
            <a:blip r:embed="rId5"/>
            <a:stretch>
              <a:fillRect l="-49728" t="0" r="-49728" b="-1917"/>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005825" y="1144625"/>
            <a:ext cx="162763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92D050"/>
                </a:solidFill>
                <a:latin typeface="Arial Bold"/>
              </a:rPr>
              <a:t>REGÍSTRESE EN KROC</a:t>
            </a:r>
          </a:p>
        </p:txBody>
      </p:sp>
      <p:sp>
        <p:nvSpPr>
          <p:cNvPr name="TextBox 4" id="4"/>
          <p:cNvSpPr txBox="true"/>
          <p:nvPr/>
        </p:nvSpPr>
        <p:spPr>
          <a:xfrm rot="0">
            <a:off x="7425275" y="2363025"/>
            <a:ext cx="8793750" cy="8134350"/>
          </a:xfrm>
          <a:prstGeom prst="rect">
            <a:avLst/>
          </a:prstGeom>
        </p:spPr>
        <p:txBody>
          <a:bodyPr anchor="t" rtlCol="false" tIns="0" lIns="0" bIns="0" rIns="0">
            <a:spAutoFit/>
          </a:bodyPr>
          <a:lstStyle/>
          <a:p>
            <a:pPr algn="l" marL="883920" indent="-441960" lvl="1">
              <a:lnSpc>
                <a:spcPts val="2879"/>
              </a:lnSpc>
              <a:spcBef>
                <a:spcPct val="0"/>
              </a:spcBef>
              <a:buFont typeface="Arial"/>
              <a:buChar char="•"/>
            </a:pPr>
            <a:r>
              <a:rPr lang="en-US" sz="2400" strike="noStrike" u="none">
                <a:solidFill>
                  <a:srgbClr val="92D050"/>
                </a:solidFill>
                <a:latin typeface="Arial"/>
              </a:rPr>
              <a:t>Kids Run the OC (KROC) es OC Marathon Kids Run en el OC Fair &amp; Event Center. Nuestra expectativa es que cada [Insertar nombre del equipo] corra en KROC el sábado 4 de mayo.</a:t>
            </a:r>
          </a:p>
          <a:p>
            <a:pPr algn="l" marL="883920" indent="-441960" lvl="1">
              <a:lnSpc>
                <a:spcPts val="2879"/>
              </a:lnSpc>
              <a:spcBef>
                <a:spcPct val="0"/>
              </a:spcBef>
              <a:buFont typeface="Arial"/>
              <a:buChar char="•"/>
            </a:pPr>
            <a:r>
              <a:rPr lang="en-US" sz="2400" strike="noStrike" u="none">
                <a:solidFill>
                  <a:srgbClr val="92D050"/>
                </a:solidFill>
                <a:latin typeface="Arial"/>
              </a:rPr>
              <a:t>Usted es responsable de registrar a su(s) hijo(s) para el evento KROC. (OPCIONAL si cobra tarifas: este evento no está incluido en su registro de [Insertar nombre del equipo])</a:t>
            </a:r>
          </a:p>
          <a:p>
            <a:pPr algn="l" marL="883920" indent="-441960" lvl="1">
              <a:lnSpc>
                <a:spcPts val="2879"/>
              </a:lnSpc>
              <a:spcBef>
                <a:spcPct val="0"/>
              </a:spcBef>
              <a:buFont typeface="Arial"/>
              <a:buChar char="•"/>
            </a:pPr>
            <a:r>
              <a:rPr lang="en-US" sz="2400" strike="noStrike" u="none">
                <a:solidFill>
                  <a:srgbClr val="92D050"/>
                </a:solidFill>
                <a:latin typeface="Arial"/>
              </a:rPr>
              <a:t>La inscripción se abre en diciembre de 2023 y cierra el 1 de marzo de 2024. Visite www.kidsruntheoc.org para registrarse.</a:t>
            </a:r>
          </a:p>
          <a:p>
            <a:pPr algn="l" marL="883920" indent="-441960" lvl="1">
              <a:lnSpc>
                <a:spcPts val="2879"/>
              </a:lnSpc>
              <a:spcBef>
                <a:spcPct val="0"/>
              </a:spcBef>
              <a:buFont typeface="Arial"/>
              <a:buChar char="•"/>
            </a:pPr>
            <a:r>
              <a:rPr lang="en-US" sz="2400" strike="noStrike" u="none">
                <a:solidFill>
                  <a:srgbClr val="92D050"/>
                </a:solidFill>
                <a:latin typeface="Arial"/>
              </a:rPr>
              <a:t>La inscripción para el evento KROC del 4 de mayo cuesta $ 29,00 (más tarifas) y cierra el 01/03/2024. </a:t>
            </a:r>
          </a:p>
          <a:p>
            <a:pPr algn="l" marL="883920" indent="-441960" lvl="1">
              <a:lnSpc>
                <a:spcPts val="2879"/>
              </a:lnSpc>
              <a:spcBef>
                <a:spcPct val="0"/>
              </a:spcBef>
              <a:buFont typeface="Arial"/>
              <a:buChar char="•"/>
            </a:pPr>
            <a:r>
              <a:rPr lang="en-US" sz="2400" strike="noStrike" u="none">
                <a:solidFill>
                  <a:srgbClr val="92D050"/>
                </a:solidFill>
                <a:latin typeface="Arial"/>
              </a:rPr>
              <a:t>¡La escuela recibirá un reembolso de $5.00 por inscripción en línea después de que hayamos registrado a 30 niños!</a:t>
            </a:r>
          </a:p>
          <a:p>
            <a:pPr algn="l" marL="883920" indent="-441960" lvl="1">
              <a:lnSpc>
                <a:spcPts val="2879"/>
              </a:lnSpc>
              <a:spcBef>
                <a:spcPct val="0"/>
              </a:spcBef>
              <a:buFont typeface="Arial"/>
              <a:buChar char="•"/>
            </a:pPr>
            <a:r>
              <a:rPr lang="en-US" sz="2400" strike="noStrike" u="none">
                <a:solidFill>
                  <a:srgbClr val="92D050"/>
                </a:solidFill>
                <a:latin typeface="Arial"/>
              </a:rPr>
              <a:t>Su hijo recibirá una camiseta de KROC, un dorsal de carrera, un chip de cronometraje, una medalla Kids Run the OC Marathon el día del evento y un hermoso certificado de finalización en una asamblea escolar especial.</a:t>
            </a:r>
          </a:p>
          <a:p>
            <a:pPr algn="l" marL="2062481" indent="-1031240" lvl="1">
              <a:lnSpc>
                <a:spcPts val="6720"/>
              </a:lnSpc>
              <a:spcBef>
                <a:spcPct val="0"/>
              </a:spcBef>
            </a:pPr>
          </a:p>
        </p:txBody>
      </p:sp>
      <p:sp>
        <p:nvSpPr>
          <p:cNvPr name="TextBox 5" id="5"/>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6" id="6"/>
          <p:cNvSpPr/>
          <p:nvPr/>
        </p:nvSpPr>
        <p:spPr>
          <a:xfrm flipH="false" flipV="false" rot="0">
            <a:off x="2868432" y="2595600"/>
            <a:ext cx="4465418" cy="6068400"/>
          </a:xfrm>
          <a:custGeom>
            <a:avLst/>
            <a:gdLst/>
            <a:ahLst/>
            <a:cxnLst/>
            <a:rect r="r" b="b" t="t" l="l"/>
            <a:pathLst>
              <a:path h="6068400" w="4465418">
                <a:moveTo>
                  <a:pt x="0" y="0"/>
                </a:moveTo>
                <a:lnTo>
                  <a:pt x="4465418" y="0"/>
                </a:lnTo>
                <a:lnTo>
                  <a:pt x="4465418" y="6068400"/>
                </a:lnTo>
                <a:lnTo>
                  <a:pt x="0" y="6068400"/>
                </a:lnTo>
                <a:lnTo>
                  <a:pt x="0" y="0"/>
                </a:lnTo>
                <a:close/>
              </a:path>
            </a:pathLst>
          </a:custGeom>
          <a:blipFill>
            <a:blip r:embed="rId4"/>
            <a:stretch>
              <a:fillRect l="-92206" t="-9508" r="-91497" b="-29632"/>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3208125" y="1397825"/>
            <a:ext cx="11871750" cy="59531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F79646"/>
                </a:solidFill>
                <a:latin typeface="Arial Bold"/>
              </a:rPr>
              <a:t>FUNDAMENTOS PARA PADRES VOLUNTARIOS</a:t>
            </a:r>
          </a:p>
          <a:p>
            <a:pPr algn="ctr" marL="0" indent="0" lvl="0">
              <a:lnSpc>
                <a:spcPts val="10559"/>
              </a:lnSpc>
              <a:spcBef>
                <a:spcPct val="0"/>
              </a:spcBef>
            </a:pPr>
          </a:p>
          <a:p>
            <a:pPr algn="ctr" marL="0" indent="0" lvl="0">
              <a:lnSpc>
                <a:spcPts val="10559"/>
              </a:lnSpc>
              <a:spcBef>
                <a:spcPct val="0"/>
              </a:spcBef>
            </a:pPr>
          </a:p>
          <a:p>
            <a:pPr algn="ctr" marL="0" indent="0" lvl="0">
              <a:lnSpc>
                <a:spcPts val="10559"/>
              </a:lnSpc>
              <a:spcBef>
                <a:spcPct val="0"/>
              </a:spcBef>
            </a:pPr>
          </a:p>
        </p:txBody>
      </p:sp>
      <p:sp>
        <p:nvSpPr>
          <p:cNvPr name="TextBox 4" id="4"/>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5" id="5"/>
          <p:cNvSpPr/>
          <p:nvPr/>
        </p:nvSpPr>
        <p:spPr>
          <a:xfrm flipH="false" flipV="false" rot="0">
            <a:off x="2880472" y="2840500"/>
            <a:ext cx="5665976" cy="5910600"/>
          </a:xfrm>
          <a:custGeom>
            <a:avLst/>
            <a:gdLst/>
            <a:ahLst/>
            <a:cxnLst/>
            <a:rect r="r" b="b" t="t" l="l"/>
            <a:pathLst>
              <a:path h="5910600" w="5665976">
                <a:moveTo>
                  <a:pt x="0" y="0"/>
                </a:moveTo>
                <a:lnTo>
                  <a:pt x="5665976" y="0"/>
                </a:lnTo>
                <a:lnTo>
                  <a:pt x="5665976" y="5910600"/>
                </a:lnTo>
                <a:lnTo>
                  <a:pt x="0" y="5910600"/>
                </a:lnTo>
                <a:lnTo>
                  <a:pt x="0" y="0"/>
                </a:lnTo>
                <a:close/>
              </a:path>
            </a:pathLst>
          </a:custGeom>
          <a:blipFill>
            <a:blip r:embed="rId4"/>
            <a:stretch>
              <a:fillRect l="-38578" t="0" r="-17938" b="-1"/>
            </a:stretch>
          </a:blipFill>
        </p:spPr>
      </p:sp>
      <p:sp>
        <p:nvSpPr>
          <p:cNvPr name="TextBox 6" id="6"/>
          <p:cNvSpPr txBox="true"/>
          <p:nvPr/>
        </p:nvSpPr>
        <p:spPr>
          <a:xfrm rot="0">
            <a:off x="8637875" y="3175650"/>
            <a:ext cx="7386150" cy="5838825"/>
          </a:xfrm>
          <a:prstGeom prst="rect">
            <a:avLst/>
          </a:prstGeom>
        </p:spPr>
        <p:txBody>
          <a:bodyPr anchor="t" rtlCol="false" tIns="0" lIns="0" bIns="0" rIns="0">
            <a:spAutoFit/>
          </a:bodyPr>
          <a:lstStyle/>
          <a:p>
            <a:pPr algn="l" marL="883920" indent="-441960" lvl="1">
              <a:lnSpc>
                <a:spcPts val="2879"/>
              </a:lnSpc>
              <a:spcBef>
                <a:spcPct val="0"/>
              </a:spcBef>
              <a:buFont typeface="Arial"/>
              <a:buChar char="•"/>
            </a:pPr>
            <a:r>
              <a:rPr lang="en-US" sz="2400" strike="noStrike" u="none">
                <a:solidFill>
                  <a:srgbClr val="F79646"/>
                </a:solidFill>
                <a:latin typeface="Arial"/>
              </a:rPr>
              <a:t>Regístrese en nuestro Formulario de padres voluntarios para que podamos programar nuestras capacitaciones y asignarlo a su área de interés. Si planea asistir a capacitaciones con su hijo, regístrese como voluntario. ¡Siempre necesitamos más voluntarios!</a:t>
            </a:r>
          </a:p>
          <a:p>
            <a:pPr algn="l" marL="883920" indent="-441960" lvl="1">
              <a:lnSpc>
                <a:spcPts val="2879"/>
              </a:lnSpc>
              <a:spcBef>
                <a:spcPct val="0"/>
              </a:spcBef>
              <a:buFont typeface="Arial"/>
              <a:buChar char="•"/>
            </a:pPr>
            <a:r>
              <a:rPr lang="en-US" sz="2400" strike="noStrike" u="none">
                <a:solidFill>
                  <a:srgbClr val="F79646"/>
                </a:solidFill>
                <a:latin typeface="Arial"/>
              </a:rPr>
              <a:t>Si no puede asistir a una sesión de formación en la que se ha inscrito, notifíquenoslo lo antes posible.</a:t>
            </a:r>
          </a:p>
          <a:p>
            <a:pPr algn="l" marL="883920" indent="-441960" lvl="1">
              <a:lnSpc>
                <a:spcPts val="2879"/>
              </a:lnSpc>
              <a:spcBef>
                <a:spcPct val="0"/>
              </a:spcBef>
              <a:buFont typeface="Arial"/>
              <a:buChar char="•"/>
            </a:pPr>
            <a:r>
              <a:rPr lang="en-US" sz="2400" strike="noStrike" u="none">
                <a:solidFill>
                  <a:srgbClr val="F79646"/>
                </a:solidFill>
                <a:latin typeface="Arial"/>
              </a:rPr>
              <a:t>Siempre necesitamos voluntarios adicionales para nuestras capacitaciones de grado superior. </a:t>
            </a:r>
          </a:p>
          <a:p>
            <a:pPr algn="l" marL="883920" indent="-441960" lvl="1">
              <a:lnSpc>
                <a:spcPts val="2879"/>
              </a:lnSpc>
              <a:spcBef>
                <a:spcPct val="0"/>
              </a:spcBef>
              <a:buFont typeface="Arial"/>
              <a:buChar char="•"/>
            </a:pPr>
            <a:r>
              <a:rPr lang="en-US" sz="2400" strike="noStrike" u="none">
                <a:solidFill>
                  <a:srgbClr val="F79646"/>
                </a:solidFill>
                <a:latin typeface="Arial"/>
              </a:rPr>
              <a:t>Por supuesto, les pedimos a todos nuestros padres que sigan el ejemplo de KROC y nuestros valores escolares y utilicen refuerzo positivo específico tanto como sea posible.</a:t>
            </a:r>
          </a:p>
        </p:txBody>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2508375" y="1158275"/>
            <a:ext cx="136195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0070C0"/>
                </a:solidFill>
                <a:latin typeface="Arial Bold"/>
              </a:rPr>
              <a:t>PRIMEROS AUXILIOS</a:t>
            </a:r>
          </a:p>
        </p:txBody>
      </p:sp>
      <p:sp>
        <p:nvSpPr>
          <p:cNvPr name="TextBox 4" id="4"/>
          <p:cNvSpPr txBox="true"/>
          <p:nvPr/>
        </p:nvSpPr>
        <p:spPr>
          <a:xfrm rot="0">
            <a:off x="7929975" y="2349801"/>
            <a:ext cx="8350350" cy="8372475"/>
          </a:xfrm>
          <a:prstGeom prst="rect">
            <a:avLst/>
          </a:prstGeom>
        </p:spPr>
        <p:txBody>
          <a:bodyPr anchor="t" rtlCol="false" tIns="0" lIns="0" bIns="0" rIns="0">
            <a:spAutoFit/>
          </a:bodyPr>
          <a:lstStyle/>
          <a:p>
            <a:pPr algn="l" marL="883920" indent="-441960" lvl="1">
              <a:lnSpc>
                <a:spcPts val="2879"/>
              </a:lnSpc>
              <a:spcBef>
                <a:spcPct val="0"/>
              </a:spcBef>
              <a:buFont typeface="Arial"/>
              <a:buChar char="•"/>
            </a:pPr>
            <a:r>
              <a:rPr lang="en-US" sz="2400" strike="noStrike" u="none">
                <a:solidFill>
                  <a:srgbClr val="0070C0"/>
                </a:solidFill>
                <a:latin typeface="Arial"/>
              </a:rPr>
              <a:t>Es importante que todos los padres sepan dónde enviar a un niño que necesita primeros auxilios. [Insertar nombre del equipo] tiene un puesto de primeros auxilios en [Insertar ubicación]. Para lesiones menores que requieran una curita, una bolsa de hielo, etc., acompañe a los corredores al [Insertar ubicación de primeros auxilios].</a:t>
            </a:r>
          </a:p>
          <a:p>
            <a:pPr algn="l" marL="883920" indent="-441960" lvl="1">
              <a:lnSpc>
                <a:spcPts val="2879"/>
              </a:lnSpc>
              <a:spcBef>
                <a:spcPct val="0"/>
              </a:spcBef>
              <a:buFont typeface="Arial"/>
              <a:buChar char="•"/>
            </a:pPr>
            <a:r>
              <a:rPr lang="en-US" sz="2400" strike="noStrike" u="none">
                <a:solidFill>
                  <a:srgbClr val="0070C0"/>
                </a:solidFill>
                <a:latin typeface="Arial"/>
              </a:rPr>
              <a:t>OPCIONAL si su escuela tiene uno. [Insertar nombre de la escuela] también tiene un desfibrilador externo automático (DEA) en la oficina. Todos los entrenadores de [Insertar nombre del equipo] están capacitados en el uso del DEA. En caso de emergencia, indique a un entrenador de [Insertar nombre del equipo] o a un miembro del personal de la escuela que obtenga el DEA y llame inmediatamente al 911.</a:t>
            </a:r>
          </a:p>
          <a:p>
            <a:pPr algn="l" marL="883920" indent="-441960" lvl="1">
              <a:lnSpc>
                <a:spcPts val="2879"/>
              </a:lnSpc>
              <a:spcBef>
                <a:spcPct val="0"/>
              </a:spcBef>
              <a:buFont typeface="Arial"/>
              <a:buChar char="•"/>
            </a:pPr>
            <a:r>
              <a:rPr lang="en-US" sz="2400" strike="noStrike" u="none">
                <a:solidFill>
                  <a:srgbClr val="0070C0"/>
                </a:solidFill>
                <a:latin typeface="Arial"/>
              </a:rPr>
              <a:t>Animamos a nuestros padres a asistir a nuestras formaciones con un teléfono en la mano. ¡Esta es una gran precaución de seguridad!</a:t>
            </a:r>
          </a:p>
          <a:p>
            <a:pPr algn="l" marL="883920" indent="-441960" lvl="1">
              <a:lnSpc>
                <a:spcPts val="2879"/>
              </a:lnSpc>
              <a:spcBef>
                <a:spcPct val="0"/>
              </a:spcBef>
              <a:buFont typeface="Arial"/>
              <a:buChar char="•"/>
            </a:pPr>
            <a:r>
              <a:rPr lang="en-US" sz="2400" strike="noStrike" u="none">
                <a:solidFill>
                  <a:srgbClr val="0070C0"/>
                </a:solidFill>
                <a:latin typeface="Arial"/>
              </a:rPr>
              <a:t>Si un niño se lesiona, notifique a un entrenador lo antes posible. No abandones el entrenamiento con tu hijo sin avisar a un entrenador (o enviar a alguien para que lo haga en tu lugar).</a:t>
            </a:r>
          </a:p>
        </p:txBody>
      </p:sp>
      <p:sp>
        <p:nvSpPr>
          <p:cNvPr name="TextBox 5" id="5"/>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6" id="6"/>
          <p:cNvSpPr/>
          <p:nvPr/>
        </p:nvSpPr>
        <p:spPr>
          <a:xfrm flipH="false" flipV="false" rot="0">
            <a:off x="2542450" y="2477350"/>
            <a:ext cx="5560442" cy="6168598"/>
          </a:xfrm>
          <a:custGeom>
            <a:avLst/>
            <a:gdLst/>
            <a:ahLst/>
            <a:cxnLst/>
            <a:rect r="r" b="b" t="t" l="l"/>
            <a:pathLst>
              <a:path h="6168598" w="5560442">
                <a:moveTo>
                  <a:pt x="0" y="0"/>
                </a:moveTo>
                <a:lnTo>
                  <a:pt x="5560442" y="0"/>
                </a:lnTo>
                <a:lnTo>
                  <a:pt x="5560442" y="6168598"/>
                </a:lnTo>
                <a:lnTo>
                  <a:pt x="0" y="6168598"/>
                </a:lnTo>
                <a:lnTo>
                  <a:pt x="0" y="0"/>
                </a:lnTo>
                <a:close/>
              </a:path>
            </a:pathLst>
          </a:custGeom>
          <a:blipFill>
            <a:blip r:embed="rId4"/>
            <a:stretch>
              <a:fillRect l="-66447" t="0" r="0" b="0"/>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936475" y="1140025"/>
            <a:ext cx="164150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8064A2"/>
                </a:solidFill>
                <a:latin typeface="Arial Bold"/>
              </a:rPr>
              <a:t>DÍA DEL EVENTO</a:t>
            </a:r>
          </a:p>
        </p:txBody>
      </p:sp>
      <p:sp>
        <p:nvSpPr>
          <p:cNvPr name="TextBox 4" id="4"/>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5" id="5"/>
          <p:cNvSpPr txBox="true"/>
          <p:nvPr/>
        </p:nvSpPr>
        <p:spPr>
          <a:xfrm rot="0">
            <a:off x="9791725" y="2235725"/>
            <a:ext cx="6486150" cy="7286625"/>
          </a:xfrm>
          <a:prstGeom prst="rect">
            <a:avLst/>
          </a:prstGeom>
        </p:spPr>
        <p:txBody>
          <a:bodyPr anchor="t" rtlCol="false" tIns="0" lIns="0" bIns="0" rIns="0">
            <a:spAutoFit/>
          </a:bodyPr>
          <a:lstStyle/>
          <a:p>
            <a:pPr algn="l" marL="883920" indent="-441960" lvl="1">
              <a:lnSpc>
                <a:spcPts val="2879"/>
              </a:lnSpc>
              <a:spcBef>
                <a:spcPct val="0"/>
              </a:spcBef>
              <a:buFont typeface="Arial"/>
              <a:buChar char="•"/>
            </a:pPr>
            <a:r>
              <a:rPr lang="en-US" sz="2400" strike="noStrike" u="none">
                <a:solidFill>
                  <a:srgbClr val="A967A9"/>
                </a:solidFill>
                <a:latin typeface="Arial"/>
              </a:rPr>
              <a:t>La información del día del evento Kids Run the OC se puede encontrar en www.kidsruntheoc.org. Compruébelo periódicamente ya que cambia y se actualiza con frecuencia.</a:t>
            </a:r>
          </a:p>
          <a:p>
            <a:pPr algn="l" marL="883920" indent="-441960" lvl="1">
              <a:lnSpc>
                <a:spcPts val="2879"/>
              </a:lnSpc>
              <a:spcBef>
                <a:spcPct val="0"/>
              </a:spcBef>
              <a:buFont typeface="Arial"/>
              <a:buChar char="•"/>
            </a:pPr>
            <a:r>
              <a:rPr lang="en-US" sz="2400" strike="noStrike" u="none">
                <a:solidFill>
                  <a:srgbClr val="A967A9"/>
                </a:solidFill>
                <a:latin typeface="Arial"/>
              </a:rPr>
              <a:t>[Insertar nombre del equipo] Los entrenadores recibirán información detallada sobre estacionamiento, mapas, tiempos de serie, etc. del personal de The OC Marathon Foundation. Tendremos una reunión de padres el día del evento el [Insertar fecha y hora] para repasar la información del día del evento y responder cualquier pregunta de último momento que pueda tener.</a:t>
            </a:r>
          </a:p>
          <a:p>
            <a:pPr algn="l" marL="883920" indent="-441960" lvl="1">
              <a:lnSpc>
                <a:spcPts val="2879"/>
              </a:lnSpc>
              <a:spcBef>
                <a:spcPct val="0"/>
              </a:spcBef>
              <a:buFont typeface="Arial"/>
              <a:buChar char="•"/>
            </a:pPr>
            <a:r>
              <a:rPr lang="en-US" sz="2400" strike="noStrike" u="none">
                <a:solidFill>
                  <a:srgbClr val="A967A9"/>
                </a:solidFill>
                <a:latin typeface="Arial"/>
              </a:rPr>
              <a:t>La OC Marathon Foundation siempre necesita voluntarios; infórmele a un entrenador si está interesado en ser voluntario para Kids Run the OC el día del evento. </a:t>
            </a:r>
          </a:p>
        </p:txBody>
      </p:sp>
      <p:sp>
        <p:nvSpPr>
          <p:cNvPr name="Freeform 6" id="6" descr="Un primer plano de un mapa  Descripción generada automáticamente"/>
          <p:cNvSpPr/>
          <p:nvPr/>
        </p:nvSpPr>
        <p:spPr>
          <a:xfrm flipH="false" flipV="false" rot="0">
            <a:off x="2401850" y="2237650"/>
            <a:ext cx="7713990" cy="4697396"/>
          </a:xfrm>
          <a:custGeom>
            <a:avLst/>
            <a:gdLst/>
            <a:ahLst/>
            <a:cxnLst/>
            <a:rect r="r" b="b" t="t" l="l"/>
            <a:pathLst>
              <a:path h="4697396" w="7713990">
                <a:moveTo>
                  <a:pt x="0" y="0"/>
                </a:moveTo>
                <a:lnTo>
                  <a:pt x="7713990" y="0"/>
                </a:lnTo>
                <a:lnTo>
                  <a:pt x="7713990" y="4697396"/>
                </a:lnTo>
                <a:lnTo>
                  <a:pt x="0" y="4697396"/>
                </a:lnTo>
                <a:lnTo>
                  <a:pt x="0" y="0"/>
                </a:lnTo>
                <a:close/>
              </a:path>
            </a:pathLst>
          </a:custGeom>
          <a:blipFill>
            <a:blip r:embed="rId4"/>
            <a:stretch>
              <a:fillRect l="-5889" t="0" r="0" b="-21"/>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
        <p:nvSpPr>
          <p:cNvPr name="TextBox 8" id="8"/>
          <p:cNvSpPr txBox="true"/>
          <p:nvPr/>
        </p:nvSpPr>
        <p:spPr>
          <a:xfrm rot="0">
            <a:off x="4452875" y="7201650"/>
            <a:ext cx="5859750" cy="1714500"/>
          </a:xfrm>
          <a:prstGeom prst="rect">
            <a:avLst/>
          </a:prstGeom>
        </p:spPr>
        <p:txBody>
          <a:bodyPr anchor="t" rtlCol="false" tIns="0" lIns="0" bIns="0" rIns="0">
            <a:spAutoFit/>
          </a:bodyPr>
          <a:lstStyle/>
          <a:p>
            <a:pPr algn="l" marL="0" indent="0" lvl="0">
              <a:lnSpc>
                <a:spcPts val="2639"/>
              </a:lnSpc>
              <a:spcBef>
                <a:spcPct val="0"/>
              </a:spcBef>
            </a:pPr>
            <a:r>
              <a:rPr lang="en-US" sz="2199" strike="noStrike" u="none">
                <a:solidFill>
                  <a:srgbClr val="A967A9"/>
                </a:solidFill>
                <a:latin typeface="Arial Bold"/>
              </a:rPr>
              <a:t>Detalles del evento 2024:</a:t>
            </a:r>
          </a:p>
          <a:p>
            <a:pPr algn="l" marL="0" indent="0" lvl="0">
              <a:lnSpc>
                <a:spcPts val="2639"/>
              </a:lnSpc>
              <a:spcBef>
                <a:spcPct val="0"/>
              </a:spcBef>
            </a:pPr>
            <a:r>
              <a:rPr lang="en-US" sz="2199" strike="noStrike" u="none">
                <a:solidFill>
                  <a:srgbClr val="A967A9"/>
                </a:solidFill>
                <a:latin typeface="Arial Bold"/>
              </a:rPr>
              <a:t>Ubicación: The OC Fair &amp; Event Center en 88 Fair Dr. en Costa Mesa Fecha: 4 de mayo de 2024 Hora: Consulte la siguiente diapositiva para obtener más detalles</a:t>
            </a: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005825" y="1138475"/>
            <a:ext cx="162763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0070C0"/>
                </a:solidFill>
                <a:latin typeface="Arial Bold"/>
              </a:rPr>
              <a:t>DÍA DEL EVENTO (CONT.)</a:t>
            </a:r>
          </a:p>
        </p:txBody>
      </p:sp>
      <p:sp>
        <p:nvSpPr>
          <p:cNvPr name="Freeform 4" id="4"/>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TextBox 5" id="5"/>
          <p:cNvSpPr txBox="true"/>
          <p:nvPr/>
        </p:nvSpPr>
        <p:spPr>
          <a:xfrm rot="0">
            <a:off x="2918625" y="6526025"/>
            <a:ext cx="12450750" cy="409575"/>
          </a:xfrm>
          <a:prstGeom prst="rect">
            <a:avLst/>
          </a:prstGeom>
        </p:spPr>
        <p:txBody>
          <a:bodyPr anchor="t" rtlCol="false" tIns="0" lIns="0" bIns="0" rIns="0">
            <a:spAutoFit/>
          </a:bodyPr>
          <a:lstStyle/>
          <a:p>
            <a:pPr algn="ctr" marL="0" indent="0" lvl="0">
              <a:lnSpc>
                <a:spcPts val="2879"/>
              </a:lnSpc>
              <a:spcBef>
                <a:spcPct val="0"/>
              </a:spcBef>
            </a:pPr>
            <a:r>
              <a:rPr lang="en-US" sz="2400" strike="noStrike" u="sng">
                <a:solidFill>
                  <a:srgbClr val="0070C0"/>
                </a:solidFill>
                <a:latin typeface="Arial Bold"/>
              </a:rPr>
              <a:t>HORARIO DE CALOR (4 DE MAYO DE 2024):</a:t>
            </a:r>
          </a:p>
        </p:txBody>
      </p:sp>
      <p:sp>
        <p:nvSpPr>
          <p:cNvPr name="Freeform 6" id="6"/>
          <p:cNvSpPr/>
          <p:nvPr/>
        </p:nvSpPr>
        <p:spPr>
          <a:xfrm flipH="false" flipV="false" rot="0">
            <a:off x="2550400" y="2325950"/>
            <a:ext cx="9585398" cy="3912752"/>
          </a:xfrm>
          <a:custGeom>
            <a:avLst/>
            <a:gdLst/>
            <a:ahLst/>
            <a:cxnLst/>
            <a:rect r="r" b="b" t="t" l="l"/>
            <a:pathLst>
              <a:path h="3912752" w="9585398">
                <a:moveTo>
                  <a:pt x="0" y="0"/>
                </a:moveTo>
                <a:lnTo>
                  <a:pt x="9585398" y="0"/>
                </a:lnTo>
                <a:lnTo>
                  <a:pt x="9585398" y="3912752"/>
                </a:lnTo>
                <a:lnTo>
                  <a:pt x="0" y="3912752"/>
                </a:lnTo>
                <a:lnTo>
                  <a:pt x="0" y="0"/>
                </a:lnTo>
                <a:close/>
              </a:path>
            </a:pathLst>
          </a:custGeom>
          <a:blipFill>
            <a:blip r:embed="rId5"/>
            <a:stretch>
              <a:fillRect l="0" t="0" r="0" b="0"/>
            </a:stretch>
          </a:blipFill>
        </p:spPr>
      </p:sp>
      <p:sp>
        <p:nvSpPr>
          <p:cNvPr name="TextBox 7" id="7"/>
          <p:cNvSpPr txBox="true"/>
          <p:nvPr/>
        </p:nvSpPr>
        <p:spPr>
          <a:xfrm rot="0">
            <a:off x="4494775" y="7236550"/>
            <a:ext cx="4996950" cy="1857375"/>
          </a:xfrm>
          <a:prstGeom prst="rect">
            <a:avLst/>
          </a:prstGeom>
        </p:spPr>
        <p:txBody>
          <a:bodyPr anchor="t" rtlCol="false" tIns="0" lIns="0" bIns="0" rIns="0">
            <a:spAutoFit/>
          </a:bodyPr>
          <a:lstStyle/>
          <a:p>
            <a:pPr algn="l" marL="0" indent="0" lvl="0">
              <a:lnSpc>
                <a:spcPts val="2879"/>
              </a:lnSpc>
              <a:spcBef>
                <a:spcPct val="0"/>
              </a:spcBef>
            </a:pPr>
            <a:r>
              <a:rPr lang="en-US" sz="2400" strike="noStrike" u="none">
                <a:solidFill>
                  <a:srgbClr val="0070C0"/>
                </a:solidFill>
                <a:latin typeface="Arial"/>
                <a:ea typeface="Arial"/>
              </a:rPr>
              <a:t>8:00 a. m.: Serie abierta n.° 1 (9+)</a:t>
            </a:r>
          </a:p>
          <a:p>
            <a:pPr algn="l" marL="0" indent="0" lvl="0">
              <a:lnSpc>
                <a:spcPts val="2879"/>
              </a:lnSpc>
              <a:spcBef>
                <a:spcPct val="0"/>
              </a:spcBef>
            </a:pPr>
            <a:r>
              <a:rPr lang="en-US" sz="2400" strike="noStrike" u="none">
                <a:solidFill>
                  <a:srgbClr val="0070C0"/>
                </a:solidFill>
                <a:latin typeface="Arial"/>
                <a:ea typeface="Arial"/>
              </a:rPr>
              <a:t>8:30 a. m.: Serie abierta n.° 2 (8 y menores)</a:t>
            </a:r>
          </a:p>
          <a:p>
            <a:pPr algn="l" marL="0" indent="0" lvl="0">
              <a:lnSpc>
                <a:spcPts val="2879"/>
              </a:lnSpc>
              <a:spcBef>
                <a:spcPct val="0"/>
              </a:spcBef>
            </a:pPr>
            <a:r>
              <a:rPr lang="en-US" sz="2400" strike="noStrike" u="none">
                <a:solidFill>
                  <a:srgbClr val="0070C0"/>
                </a:solidFill>
                <a:latin typeface="Arial"/>
              </a:rPr>
              <a:t>9:00 a. m.: 11 años en adelante</a:t>
            </a:r>
          </a:p>
          <a:p>
            <a:pPr algn="l" marL="0" indent="0" lvl="0">
              <a:lnSpc>
                <a:spcPts val="2879"/>
              </a:lnSpc>
              <a:spcBef>
                <a:spcPct val="0"/>
              </a:spcBef>
            </a:pPr>
            <a:r>
              <a:rPr lang="en-US" sz="2400" strike="noStrike" u="none">
                <a:solidFill>
                  <a:srgbClr val="0070C0"/>
                </a:solidFill>
                <a:latin typeface="Arial"/>
              </a:rPr>
              <a:t>09:30: 10 años</a:t>
            </a:r>
          </a:p>
        </p:txBody>
      </p:sp>
      <p:sp>
        <p:nvSpPr>
          <p:cNvPr name="TextBox 8" id="8"/>
          <p:cNvSpPr txBox="true"/>
          <p:nvPr/>
        </p:nvSpPr>
        <p:spPr>
          <a:xfrm rot="0">
            <a:off x="9857025" y="7236550"/>
            <a:ext cx="4003950" cy="1857375"/>
          </a:xfrm>
          <a:prstGeom prst="rect">
            <a:avLst/>
          </a:prstGeom>
        </p:spPr>
        <p:txBody>
          <a:bodyPr anchor="t" rtlCol="false" tIns="0" lIns="0" bIns="0" rIns="0">
            <a:spAutoFit/>
          </a:bodyPr>
          <a:lstStyle/>
          <a:p>
            <a:pPr algn="l" marL="0" indent="0" lvl="0">
              <a:lnSpc>
                <a:spcPts val="2879"/>
              </a:lnSpc>
              <a:spcBef>
                <a:spcPct val="0"/>
              </a:spcBef>
            </a:pPr>
            <a:r>
              <a:rPr lang="en-US" sz="2400" strike="noStrike" u="none">
                <a:solidFill>
                  <a:srgbClr val="0070C0"/>
                </a:solidFill>
                <a:latin typeface="Arial"/>
              </a:rPr>
              <a:t>10:00 a.m.: 9 años</a:t>
            </a:r>
          </a:p>
          <a:p>
            <a:pPr algn="l" marL="0" indent="0" lvl="0">
              <a:lnSpc>
                <a:spcPts val="2879"/>
              </a:lnSpc>
              <a:spcBef>
                <a:spcPct val="0"/>
              </a:spcBef>
            </a:pPr>
            <a:r>
              <a:rPr lang="en-US" sz="2400" strike="noStrike" u="none">
                <a:solidFill>
                  <a:srgbClr val="0070C0"/>
                </a:solidFill>
                <a:latin typeface="Arial"/>
              </a:rPr>
              <a:t>10:30: 8 años</a:t>
            </a:r>
          </a:p>
          <a:p>
            <a:pPr algn="l" marL="0" indent="0" lvl="0">
              <a:lnSpc>
                <a:spcPts val="2879"/>
              </a:lnSpc>
              <a:spcBef>
                <a:spcPct val="0"/>
              </a:spcBef>
            </a:pPr>
            <a:r>
              <a:rPr lang="en-US" sz="2400" strike="noStrike" u="none">
                <a:solidFill>
                  <a:srgbClr val="0070C0"/>
                </a:solidFill>
                <a:latin typeface="Arial"/>
              </a:rPr>
              <a:t>11:00: 7 años</a:t>
            </a:r>
          </a:p>
          <a:p>
            <a:pPr algn="l" marL="0" indent="0" lvl="0">
              <a:lnSpc>
                <a:spcPts val="2879"/>
              </a:lnSpc>
              <a:spcBef>
                <a:spcPct val="0"/>
              </a:spcBef>
            </a:pPr>
            <a:r>
              <a:rPr lang="en-US" sz="2400" strike="noStrike" u="none">
                <a:solidFill>
                  <a:srgbClr val="0070C0"/>
                </a:solidFill>
                <a:latin typeface="Arial"/>
              </a:rPr>
              <a:t>11:30 a. m.: 6 años y menores</a:t>
            </a:r>
          </a:p>
        </p:txBody>
      </p:sp>
      <p:sp>
        <p:nvSpPr>
          <p:cNvPr name="TextBox 9" id="9"/>
          <p:cNvSpPr txBox="true"/>
          <p:nvPr/>
        </p:nvSpPr>
        <p:spPr>
          <a:xfrm rot="0">
            <a:off x="12471075" y="2663800"/>
            <a:ext cx="3525150" cy="3305175"/>
          </a:xfrm>
          <a:prstGeom prst="rect">
            <a:avLst/>
          </a:prstGeom>
        </p:spPr>
        <p:txBody>
          <a:bodyPr anchor="t" rtlCol="false" tIns="0" lIns="0" bIns="0" rIns="0">
            <a:spAutoFit/>
          </a:bodyPr>
          <a:lstStyle/>
          <a:p>
            <a:pPr algn="l" marL="0" indent="0" lvl="0">
              <a:lnSpc>
                <a:spcPts val="2879"/>
              </a:lnSpc>
              <a:spcBef>
                <a:spcPct val="0"/>
              </a:spcBef>
            </a:pPr>
            <a:r>
              <a:rPr lang="en-US" sz="2400" strike="noStrike" u="none">
                <a:solidFill>
                  <a:srgbClr val="0070C0"/>
                </a:solidFill>
                <a:latin typeface="Arial Bold Italics"/>
              </a:rPr>
              <a:t>NOTA: Los niños correrán con su grupo de edad designado. Cualquier participante que corra en una serie que no esté dentro de 1 año de su edad el día de la carrera no recibirá un tiempo.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854925" y="998829"/>
            <a:ext cx="153619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E71D8C"/>
                </a:solidFill>
                <a:latin typeface="Arial Bold"/>
              </a:rPr>
              <a:t>¡GRACIAS!</a:t>
            </a:r>
          </a:p>
        </p:txBody>
      </p:sp>
      <p:sp>
        <p:nvSpPr>
          <p:cNvPr name="TextBox 4" id="4"/>
          <p:cNvSpPr txBox="true"/>
          <p:nvPr/>
        </p:nvSpPr>
        <p:spPr>
          <a:xfrm rot="0">
            <a:off x="3142125" y="3005100"/>
            <a:ext cx="7405350" cy="7948422"/>
          </a:xfrm>
          <a:prstGeom prst="rect">
            <a:avLst/>
          </a:prstGeom>
        </p:spPr>
        <p:txBody>
          <a:bodyPr anchor="t" rtlCol="false" tIns="0" lIns="0" bIns="0" rIns="0">
            <a:spAutoFit/>
          </a:bodyPr>
          <a:lstStyle/>
          <a:p>
            <a:pPr algn="ctr" marL="0" indent="0" lvl="0">
              <a:lnSpc>
                <a:spcPts val="4320"/>
              </a:lnSpc>
              <a:spcBef>
                <a:spcPct val="0"/>
              </a:spcBef>
            </a:pPr>
            <a:r>
              <a:rPr lang="en-US" sz="3600" strike="noStrike" u="none">
                <a:solidFill>
                  <a:srgbClr val="E71D8C"/>
                </a:solidFill>
                <a:latin typeface="Arial"/>
              </a:rPr>
              <a:t>Gracias por ser parte de nuestro programa. Es una experiencia muy gratificante ver a cada uno de ellos crecer atlética y socialmente. Esperamos que decida seguir siendo parte de nuestra familia hasta que su hijo se gradúe. </a:t>
            </a:r>
          </a:p>
          <a:p>
            <a:pPr algn="ctr" marL="0" indent="0" lvl="0">
              <a:lnSpc>
                <a:spcPts val="7679"/>
              </a:lnSpc>
              <a:spcBef>
                <a:spcPct val="0"/>
              </a:spcBef>
            </a:pPr>
          </a:p>
          <a:p>
            <a:pPr algn="ctr" marL="0" indent="0" lvl="0">
              <a:lnSpc>
                <a:spcPts val="4320"/>
              </a:lnSpc>
              <a:spcBef>
                <a:spcPct val="0"/>
              </a:spcBef>
            </a:pPr>
            <a:r>
              <a:rPr lang="en-US" sz="3600" spc="33" strike="noStrike" u="none">
                <a:solidFill>
                  <a:srgbClr val="E71D8C"/>
                </a:solidFill>
                <a:latin typeface="Arial"/>
              </a:rPr>
              <a:t>¡Por el 2024!</a:t>
            </a:r>
          </a:p>
          <a:p>
            <a:pPr algn="l" marL="0" indent="0" lvl="0">
              <a:lnSpc>
                <a:spcPts val="6911"/>
              </a:lnSpc>
              <a:spcBef>
                <a:spcPct val="0"/>
              </a:spcBef>
            </a:pPr>
          </a:p>
          <a:p>
            <a:pPr algn="l" marL="0" indent="0" lvl="0">
              <a:lnSpc>
                <a:spcPts val="6911"/>
              </a:lnSpc>
              <a:spcBef>
                <a:spcPct val="0"/>
              </a:spcBef>
            </a:pPr>
          </a:p>
          <a:p>
            <a:pPr algn="l" marL="0" indent="0" lvl="0">
              <a:lnSpc>
                <a:spcPts val="6048"/>
              </a:lnSpc>
              <a:spcBef>
                <a:spcPct val="0"/>
              </a:spcBef>
            </a:pPr>
          </a:p>
        </p:txBody>
      </p:sp>
      <p:sp>
        <p:nvSpPr>
          <p:cNvPr name="TextBox 5" id="5"/>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6" id="6"/>
          <p:cNvSpPr/>
          <p:nvPr/>
        </p:nvSpPr>
        <p:spPr>
          <a:xfrm flipH="false" flipV="false" rot="0">
            <a:off x="11085360" y="2664050"/>
            <a:ext cx="4841892" cy="5913002"/>
          </a:xfrm>
          <a:custGeom>
            <a:avLst/>
            <a:gdLst/>
            <a:ahLst/>
            <a:cxnLst/>
            <a:rect r="r" b="b" t="t" l="l"/>
            <a:pathLst>
              <a:path h="5913002" w="4841892">
                <a:moveTo>
                  <a:pt x="0" y="0"/>
                </a:moveTo>
                <a:lnTo>
                  <a:pt x="4841892" y="0"/>
                </a:lnTo>
                <a:lnTo>
                  <a:pt x="4841892" y="5913002"/>
                </a:lnTo>
                <a:lnTo>
                  <a:pt x="0" y="5913002"/>
                </a:lnTo>
                <a:lnTo>
                  <a:pt x="0" y="0"/>
                </a:lnTo>
                <a:close/>
              </a:path>
            </a:pathLst>
          </a:custGeom>
          <a:blipFill>
            <a:blip r:embed="rId4"/>
            <a:stretch>
              <a:fillRect l="-58958" t="0" r="-24268" b="0"/>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751575" y="1855649"/>
            <a:ext cx="162763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F79646"/>
                </a:solidFill>
                <a:latin typeface="Arial Bold"/>
              </a:rPr>
              <a:t>¡BIENVENIDO!</a:t>
            </a:r>
          </a:p>
        </p:txBody>
      </p:sp>
      <p:sp>
        <p:nvSpPr>
          <p:cNvPr name="TextBox 4" id="4"/>
          <p:cNvSpPr txBox="true"/>
          <p:nvPr/>
        </p:nvSpPr>
        <p:spPr>
          <a:xfrm rot="0">
            <a:off x="3782325" y="3354787"/>
            <a:ext cx="10723350" cy="6381750"/>
          </a:xfrm>
          <a:prstGeom prst="rect">
            <a:avLst/>
          </a:prstGeom>
        </p:spPr>
        <p:txBody>
          <a:bodyPr anchor="t" rtlCol="false" tIns="0" lIns="0" bIns="0" rIns="0">
            <a:spAutoFit/>
          </a:bodyPr>
          <a:lstStyle/>
          <a:p>
            <a:pPr algn="ctr" marL="0" indent="0" lvl="0">
              <a:lnSpc>
                <a:spcPts val="3840"/>
              </a:lnSpc>
              <a:spcBef>
                <a:spcPct val="0"/>
              </a:spcBef>
            </a:pPr>
            <a:r>
              <a:rPr lang="en-US" sz="3200" strike="noStrike" u="none">
                <a:solidFill>
                  <a:srgbClr val="F79646"/>
                </a:solidFill>
                <a:latin typeface="Arial"/>
              </a:rPr>
              <a:t>Por favor vea esta presentación en su totalidad. </a:t>
            </a:r>
          </a:p>
          <a:p>
            <a:pPr algn="ctr" marL="0" indent="0" lvl="0">
              <a:lnSpc>
                <a:spcPts val="7679"/>
              </a:lnSpc>
              <a:spcBef>
                <a:spcPct val="0"/>
              </a:spcBef>
            </a:pPr>
          </a:p>
          <a:p>
            <a:pPr algn="ctr" marL="0" indent="0" lvl="0">
              <a:lnSpc>
                <a:spcPts val="3840"/>
              </a:lnSpc>
              <a:spcBef>
                <a:spcPct val="0"/>
              </a:spcBef>
            </a:pPr>
            <a:r>
              <a:rPr lang="en-US" sz="3200" spc="29" strike="noStrike" u="none">
                <a:solidFill>
                  <a:srgbClr val="F79646"/>
                </a:solidFill>
                <a:latin typeface="Arial"/>
              </a:rPr>
              <a:t>Nuestro programa depende en gran medida de nuestros padres voluntarios y del apoyo de los padres en casa. Recomendamos guardarlo en su computadora para referencia futura. Sabemos que su tiempo es valioso, por eso optamos por una presentación de diapositivas en línea, en lugar de programar una Noche para padres en persona. </a:t>
            </a:r>
          </a:p>
          <a:p>
            <a:pPr algn="ctr" marL="0" indent="0" lvl="0">
              <a:lnSpc>
                <a:spcPts val="7679"/>
              </a:lnSpc>
              <a:spcBef>
                <a:spcPct val="0"/>
              </a:spcBef>
            </a:pPr>
          </a:p>
          <a:p>
            <a:pPr algn="ctr" marL="0" indent="0" lvl="0">
              <a:lnSpc>
                <a:spcPts val="3840"/>
              </a:lnSpc>
              <a:spcBef>
                <a:spcPct val="0"/>
              </a:spcBef>
            </a:pPr>
            <a:r>
              <a:rPr lang="en-US" sz="3200" spc="29" strike="noStrike" u="none">
                <a:solidFill>
                  <a:srgbClr val="F79646"/>
                </a:solidFill>
                <a:latin typeface="Arial"/>
              </a:rPr>
              <a:t>¡Otra vez, gracias por tu tiempo!</a:t>
            </a:r>
          </a:p>
        </p:txBody>
      </p:sp>
      <p:sp>
        <p:nvSpPr>
          <p:cNvPr name="TextBox 5" id="5"/>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6" id="6"/>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4" id="4"/>
          <p:cNvSpPr txBox="true"/>
          <p:nvPr/>
        </p:nvSpPr>
        <p:spPr>
          <a:xfrm rot="0">
            <a:off x="2577525" y="1143850"/>
            <a:ext cx="13132950" cy="1362075"/>
          </a:xfrm>
          <a:prstGeom prst="rect">
            <a:avLst/>
          </a:prstGeom>
        </p:spPr>
        <p:txBody>
          <a:bodyPr anchor="t" rtlCol="false" tIns="0" lIns="0" bIns="0" rIns="0">
            <a:spAutoFit/>
          </a:bodyPr>
          <a:lstStyle/>
          <a:p>
            <a:pPr algn="ctr" marL="0" indent="0" lvl="0">
              <a:lnSpc>
                <a:spcPts val="5040"/>
              </a:lnSpc>
              <a:spcBef>
                <a:spcPct val="0"/>
              </a:spcBef>
            </a:pPr>
            <a:r>
              <a:rPr lang="en-US" sz="4200" strike="noStrike" u="none">
                <a:solidFill>
                  <a:srgbClr val="0070C0"/>
                </a:solidFill>
                <a:latin typeface="Arial Bold"/>
              </a:rPr>
              <a:t>GRACIAS AL PATROCINADOR TÍTULO DE KIDS RUN:</a:t>
            </a:r>
          </a:p>
        </p:txBody>
      </p:sp>
      <p:sp>
        <p:nvSpPr>
          <p:cNvPr name="Freeform 5" id="5"/>
          <p:cNvSpPr/>
          <p:nvPr/>
        </p:nvSpPr>
        <p:spPr>
          <a:xfrm flipH="false" flipV="false" rot="0">
            <a:off x="9413834" y="4419850"/>
            <a:ext cx="6231818" cy="3708002"/>
          </a:xfrm>
          <a:custGeom>
            <a:avLst/>
            <a:gdLst/>
            <a:ahLst/>
            <a:cxnLst/>
            <a:rect r="r" b="b" t="t" l="l"/>
            <a:pathLst>
              <a:path h="3708002" w="6231818">
                <a:moveTo>
                  <a:pt x="0" y="0"/>
                </a:moveTo>
                <a:lnTo>
                  <a:pt x="6231818" y="0"/>
                </a:lnTo>
                <a:lnTo>
                  <a:pt x="6231818" y="3708002"/>
                </a:lnTo>
                <a:lnTo>
                  <a:pt x="0" y="3708002"/>
                </a:lnTo>
                <a:lnTo>
                  <a:pt x="0" y="0"/>
                </a:lnTo>
                <a:close/>
              </a:path>
            </a:pathLst>
          </a:custGeom>
          <a:blipFill>
            <a:blip r:embed="rId4"/>
            <a:stretch>
              <a:fillRect l="0" t="-6007" r="0" b="-6007"/>
            </a:stretch>
          </a:blipFill>
        </p:spPr>
      </p:sp>
      <p:sp>
        <p:nvSpPr>
          <p:cNvPr name="Freeform 6" id="6"/>
          <p:cNvSpPr/>
          <p:nvPr/>
        </p:nvSpPr>
        <p:spPr>
          <a:xfrm flipH="false" flipV="false" rot="0">
            <a:off x="3018000" y="4419850"/>
            <a:ext cx="6231818" cy="3707954"/>
          </a:xfrm>
          <a:custGeom>
            <a:avLst/>
            <a:gdLst/>
            <a:ahLst/>
            <a:cxnLst/>
            <a:rect r="r" b="b" t="t" l="l"/>
            <a:pathLst>
              <a:path h="3707954" w="6231818">
                <a:moveTo>
                  <a:pt x="0" y="0"/>
                </a:moveTo>
                <a:lnTo>
                  <a:pt x="6231818" y="0"/>
                </a:lnTo>
                <a:lnTo>
                  <a:pt x="6231818" y="3707954"/>
                </a:lnTo>
                <a:lnTo>
                  <a:pt x="0" y="3707954"/>
                </a:lnTo>
                <a:lnTo>
                  <a:pt x="0" y="0"/>
                </a:lnTo>
                <a:close/>
              </a:path>
            </a:pathLst>
          </a:custGeom>
          <a:blipFill>
            <a:blip r:embed="rId5"/>
            <a:stretch>
              <a:fillRect l="0" t="-6008" r="0" b="-6008"/>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6"/>
            <a:stretch>
              <a:fillRect l="0" t="0" r="0" b="0"/>
            </a:stretch>
          </a:blipFill>
        </p:spPr>
      </p:sp>
      <p:sp>
        <p:nvSpPr>
          <p:cNvPr name="Freeform 8" id="8"/>
          <p:cNvSpPr/>
          <p:nvPr/>
        </p:nvSpPr>
        <p:spPr>
          <a:xfrm flipH="false" flipV="false" rot="0">
            <a:off x="7368950" y="2307852"/>
            <a:ext cx="3854900" cy="2024000"/>
          </a:xfrm>
          <a:custGeom>
            <a:avLst/>
            <a:gdLst/>
            <a:ahLst/>
            <a:cxnLst/>
            <a:rect r="r" b="b" t="t" l="l"/>
            <a:pathLst>
              <a:path h="2024000" w="3854900">
                <a:moveTo>
                  <a:pt x="0" y="0"/>
                </a:moveTo>
                <a:lnTo>
                  <a:pt x="3854900" y="0"/>
                </a:lnTo>
                <a:lnTo>
                  <a:pt x="3854900" y="2024000"/>
                </a:lnTo>
                <a:lnTo>
                  <a:pt x="0" y="2024000"/>
                </a:lnTo>
                <a:lnTo>
                  <a:pt x="0" y="0"/>
                </a:lnTo>
                <a:close/>
              </a:path>
            </a:pathLst>
          </a:custGeom>
          <a:blipFill>
            <a:blip r:embed="rId7"/>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463025" y="1570019"/>
            <a:ext cx="153619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A967A9"/>
                </a:solidFill>
                <a:latin typeface="Arial Bold"/>
              </a:rPr>
              <a:t>CÓMO MANTENERSE CONECTADO</a:t>
            </a:r>
          </a:p>
        </p:txBody>
      </p:sp>
      <p:sp>
        <p:nvSpPr>
          <p:cNvPr name="TextBox 4" id="4"/>
          <p:cNvSpPr txBox="true"/>
          <p:nvPr/>
        </p:nvSpPr>
        <p:spPr>
          <a:xfrm rot="0">
            <a:off x="3845508" y="2613813"/>
            <a:ext cx="7758150" cy="6303264"/>
          </a:xfrm>
          <a:prstGeom prst="rect">
            <a:avLst/>
          </a:prstGeom>
        </p:spPr>
        <p:txBody>
          <a:bodyPr anchor="t" rtlCol="false" tIns="0" lIns="0" bIns="0" rIns="0">
            <a:spAutoFit/>
          </a:bodyPr>
          <a:lstStyle/>
          <a:p>
            <a:pPr algn="l" marL="919482" indent="-459741" lvl="1">
              <a:lnSpc>
                <a:spcPts val="3588"/>
              </a:lnSpc>
              <a:spcBef>
                <a:spcPct val="0"/>
              </a:spcBef>
              <a:buFont typeface="Arial"/>
              <a:buChar char="•"/>
            </a:pPr>
            <a:r>
              <a:rPr lang="en-US" sz="2600" strike="noStrike" u="none">
                <a:solidFill>
                  <a:srgbClr val="A967A9"/>
                </a:solidFill>
                <a:latin typeface="Arial"/>
              </a:rPr>
              <a:t>Lea nuestros correos electrónicos semanales.</a:t>
            </a:r>
          </a:p>
          <a:p>
            <a:pPr algn="l" marL="919482" indent="-459741" lvl="1">
              <a:lnSpc>
                <a:spcPts val="3588"/>
              </a:lnSpc>
              <a:spcBef>
                <a:spcPct val="0"/>
              </a:spcBef>
              <a:buFont typeface="Arial"/>
              <a:buChar char="•"/>
            </a:pPr>
            <a:r>
              <a:rPr lang="en-US" sz="2600" strike="noStrike" u="none">
                <a:solidFill>
                  <a:srgbClr val="A967A9"/>
                </a:solidFill>
                <a:latin typeface="Arial"/>
              </a:rPr>
              <a:t>Haga clic en "Me gusta" en Facebook y lea publicaciones/discusiones.</a:t>
            </a:r>
          </a:p>
          <a:p>
            <a:pPr algn="l" marL="919482" indent="-459741" lvl="1">
              <a:lnSpc>
                <a:spcPts val="3588"/>
              </a:lnSpc>
              <a:spcBef>
                <a:spcPct val="0"/>
              </a:spcBef>
              <a:buFont typeface="Arial"/>
              <a:buChar char="•"/>
            </a:pPr>
            <a:r>
              <a:rPr lang="en-US" sz="2600" strike="noStrike" u="none">
                <a:solidFill>
                  <a:srgbClr val="A967A9"/>
                </a:solidFill>
                <a:latin typeface="Arial"/>
              </a:rPr>
              <a:t>Síguenos en Twitter e Instagram.</a:t>
            </a:r>
          </a:p>
          <a:p>
            <a:pPr algn="l" marL="919482" indent="-459741" lvl="1">
              <a:lnSpc>
                <a:spcPts val="3588"/>
              </a:lnSpc>
              <a:spcBef>
                <a:spcPct val="0"/>
              </a:spcBef>
              <a:buFont typeface="Arial"/>
              <a:buChar char="•"/>
            </a:pPr>
            <a:r>
              <a:rPr lang="en-US" sz="2600" strike="noStrike" u="none">
                <a:solidFill>
                  <a:srgbClr val="A967A9"/>
                </a:solidFill>
                <a:latin typeface="Arial"/>
              </a:rPr>
              <a:t>Visite nuestro sitio web con frecuencia para obtener actualizaciones. La nueva página de preguntas frecuentes de [Insertar nombre del equipo] puede responder muchas de sus preguntas.</a:t>
            </a:r>
          </a:p>
          <a:p>
            <a:pPr algn="l" marL="919482" indent="-459741" lvl="1">
              <a:lnSpc>
                <a:spcPts val="3588"/>
              </a:lnSpc>
              <a:spcBef>
                <a:spcPct val="0"/>
              </a:spcBef>
              <a:buFont typeface="Arial"/>
              <a:buChar char="•"/>
            </a:pPr>
            <a:r>
              <a:rPr lang="en-US" sz="2600" strike="noStrike" u="none">
                <a:solidFill>
                  <a:srgbClr val="A967A9"/>
                </a:solidFill>
                <a:latin typeface="Arial"/>
              </a:rPr>
              <a:t>Asista a capacitaciones para apoyar y divertirse con su hijo. ¡Es genial ver a los estudiantes en acción!</a:t>
            </a:r>
          </a:p>
          <a:p>
            <a:pPr algn="l" marL="919482" indent="-459741" lvl="1">
              <a:lnSpc>
                <a:spcPts val="3588"/>
              </a:lnSpc>
              <a:spcBef>
                <a:spcPct val="0"/>
              </a:spcBef>
              <a:buFont typeface="Arial"/>
              <a:buChar char="•"/>
            </a:pPr>
            <a:r>
              <a:rPr lang="en-US" sz="2600" strike="noStrike" u="none">
                <a:solidFill>
                  <a:srgbClr val="A967A9"/>
                </a:solidFill>
                <a:latin typeface="Arial"/>
              </a:rPr>
              <a:t>Lea el Boletín Nutricional semanal que se envía a casa en cada entrenamiento.</a:t>
            </a:r>
          </a:p>
        </p:txBody>
      </p:sp>
      <p:sp>
        <p:nvSpPr>
          <p:cNvPr name="TextBox 5" id="5"/>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6" id="6"/>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Freeform 7" id="7"/>
          <p:cNvSpPr/>
          <p:nvPr/>
        </p:nvSpPr>
        <p:spPr>
          <a:xfrm flipH="false" flipV="false" rot="0">
            <a:off x="11865100" y="3031400"/>
            <a:ext cx="3708002" cy="5563340"/>
          </a:xfrm>
          <a:custGeom>
            <a:avLst/>
            <a:gdLst/>
            <a:ahLst/>
            <a:cxnLst/>
            <a:rect r="r" b="b" t="t" l="l"/>
            <a:pathLst>
              <a:path h="5563340" w="3708002">
                <a:moveTo>
                  <a:pt x="0" y="0"/>
                </a:moveTo>
                <a:lnTo>
                  <a:pt x="3708002" y="0"/>
                </a:lnTo>
                <a:lnTo>
                  <a:pt x="3708002" y="5563340"/>
                </a:lnTo>
                <a:lnTo>
                  <a:pt x="0" y="5563340"/>
                </a:lnTo>
                <a:lnTo>
                  <a:pt x="0" y="0"/>
                </a:lnTo>
                <a:close/>
              </a:path>
            </a:pathLst>
          </a:custGeom>
          <a:blipFill>
            <a:blip r:embed="rId5"/>
            <a:stretch>
              <a:fillRect l="0" t="0" r="0" b="0"/>
            </a:stretch>
          </a:blipFill>
        </p:spPr>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627852" y="1201259"/>
            <a:ext cx="153619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0070C0"/>
                </a:solidFill>
                <a:latin typeface="Arial Bold"/>
              </a:rPr>
              <a:t>FUNDAMENTOS DEL PROGRAMA</a:t>
            </a:r>
          </a:p>
        </p:txBody>
      </p:sp>
      <p:sp>
        <p:nvSpPr>
          <p:cNvPr name="TextBox 4" id="4"/>
          <p:cNvSpPr txBox="true"/>
          <p:nvPr/>
        </p:nvSpPr>
        <p:spPr>
          <a:xfrm rot="0">
            <a:off x="3646657" y="2262990"/>
            <a:ext cx="6525150" cy="6745986"/>
          </a:xfrm>
          <a:prstGeom prst="rect">
            <a:avLst/>
          </a:prstGeom>
        </p:spPr>
        <p:txBody>
          <a:bodyPr anchor="t" rtlCol="false" tIns="0" lIns="0" bIns="0" rIns="0">
            <a:spAutoFit/>
          </a:bodyPr>
          <a:lstStyle/>
          <a:p>
            <a:pPr algn="l" marL="883920" indent="-441960" lvl="1">
              <a:lnSpc>
                <a:spcPts val="3311"/>
              </a:lnSpc>
              <a:spcBef>
                <a:spcPct val="0"/>
              </a:spcBef>
              <a:buFont typeface="Arial"/>
              <a:buChar char="•"/>
            </a:pPr>
            <a:r>
              <a:rPr lang="en-US" sz="2400" strike="noStrike" u="none">
                <a:solidFill>
                  <a:srgbClr val="0070C0"/>
                </a:solidFill>
                <a:latin typeface="Arial"/>
              </a:rPr>
              <a:t>La capacitación es cada [Insertar días y horarios de capacitación]</a:t>
            </a:r>
          </a:p>
          <a:p>
            <a:pPr algn="l" marL="883920" indent="-441960" lvl="1">
              <a:lnSpc>
                <a:spcPts val="3311"/>
              </a:lnSpc>
              <a:spcBef>
                <a:spcPct val="0"/>
              </a:spcBef>
              <a:buFont typeface="Arial"/>
              <a:buChar char="•"/>
            </a:pPr>
            <a:r>
              <a:rPr lang="en-US" sz="2400" strike="noStrike" u="none">
                <a:solidFill>
                  <a:srgbClr val="0070C0"/>
                </a:solidFill>
                <a:latin typeface="Arial"/>
              </a:rPr>
              <a:t>Los entrenamientos duran aproximadamente [Insertar duración]. Su hijo no será liberado sin uno de sus padres.</a:t>
            </a:r>
          </a:p>
          <a:p>
            <a:pPr algn="l" marL="883920" indent="-441960" lvl="1">
              <a:lnSpc>
                <a:spcPts val="3311"/>
              </a:lnSpc>
              <a:spcBef>
                <a:spcPct val="0"/>
              </a:spcBef>
              <a:buFont typeface="Arial"/>
              <a:buChar char="•"/>
            </a:pPr>
            <a:r>
              <a:rPr lang="en-US" sz="2400" strike="noStrike" u="none">
                <a:solidFill>
                  <a:srgbClr val="0070C0"/>
                </a:solidFill>
                <a:latin typeface="Arial"/>
              </a:rPr>
              <a:t>Los estudiantes deben registrarse y salir en [Insertar lugar de reunión] en CADA capacitación.</a:t>
            </a:r>
          </a:p>
          <a:p>
            <a:pPr algn="l" marL="883920" indent="-441960" lvl="1">
              <a:lnSpc>
                <a:spcPts val="3311"/>
              </a:lnSpc>
              <a:spcBef>
                <a:spcPct val="0"/>
              </a:spcBef>
              <a:buFont typeface="Arial"/>
              <a:buChar char="•"/>
            </a:pPr>
            <a:r>
              <a:rPr lang="en-US" sz="2400" strike="noStrike" u="none">
                <a:solidFill>
                  <a:srgbClr val="0070C0"/>
                </a:solidFill>
                <a:latin typeface="Arial"/>
              </a:rPr>
              <a:t>Padres, por favor no registren ni retiren a su hijo. Esto es para mantener el más alto nivel de seguridad para su hijo. Por favor haga que su hijo lo revise por sí mismo.</a:t>
            </a:r>
          </a:p>
          <a:p>
            <a:pPr algn="l" marL="883920" indent="-441960" lvl="1">
              <a:lnSpc>
                <a:spcPts val="3311"/>
              </a:lnSpc>
              <a:spcBef>
                <a:spcPct val="0"/>
              </a:spcBef>
              <a:buFont typeface="Arial"/>
              <a:buChar char="•"/>
            </a:pPr>
            <a:r>
              <a:rPr lang="en-US" sz="2400" strike="noStrike" u="none">
                <a:solidFill>
                  <a:srgbClr val="0070C0"/>
                </a:solidFill>
                <a:latin typeface="Arial"/>
              </a:rPr>
              <a:t>Solicitamos a los padres que recojan a sus hijos en [Insertar lugar de recogida].</a:t>
            </a:r>
          </a:p>
        </p:txBody>
      </p:sp>
      <p:sp>
        <p:nvSpPr>
          <p:cNvPr name="Freeform 5" id="5"/>
          <p:cNvSpPr/>
          <p:nvPr/>
        </p:nvSpPr>
        <p:spPr>
          <a:xfrm flipH="false" flipV="false" rot="0">
            <a:off x="10712550" y="5683608"/>
            <a:ext cx="5484452" cy="3036592"/>
          </a:xfrm>
          <a:custGeom>
            <a:avLst/>
            <a:gdLst/>
            <a:ahLst/>
            <a:cxnLst/>
            <a:rect r="r" b="b" t="t" l="l"/>
            <a:pathLst>
              <a:path h="3036592" w="5484452">
                <a:moveTo>
                  <a:pt x="0" y="0"/>
                </a:moveTo>
                <a:lnTo>
                  <a:pt x="5484452" y="0"/>
                </a:lnTo>
                <a:lnTo>
                  <a:pt x="5484452" y="3036592"/>
                </a:lnTo>
                <a:lnTo>
                  <a:pt x="0" y="3036592"/>
                </a:lnTo>
                <a:lnTo>
                  <a:pt x="0" y="0"/>
                </a:lnTo>
                <a:close/>
              </a:path>
            </a:pathLst>
          </a:custGeom>
          <a:blipFill>
            <a:blip r:embed="rId4"/>
            <a:stretch>
              <a:fillRect l="0" t="-13924" r="0" b="-6454"/>
            </a:stretch>
          </a:blipFill>
        </p:spPr>
      </p:sp>
      <p:sp>
        <p:nvSpPr>
          <p:cNvPr name="Freeform 6" id="6"/>
          <p:cNvSpPr/>
          <p:nvPr/>
        </p:nvSpPr>
        <p:spPr>
          <a:xfrm flipH="false" flipV="false" rot="0">
            <a:off x="10712550" y="2536050"/>
            <a:ext cx="5484452" cy="3036592"/>
          </a:xfrm>
          <a:custGeom>
            <a:avLst/>
            <a:gdLst/>
            <a:ahLst/>
            <a:cxnLst/>
            <a:rect r="r" b="b" t="t" l="l"/>
            <a:pathLst>
              <a:path h="3036592" w="5484452">
                <a:moveTo>
                  <a:pt x="0" y="0"/>
                </a:moveTo>
                <a:lnTo>
                  <a:pt x="5484452" y="0"/>
                </a:lnTo>
                <a:lnTo>
                  <a:pt x="5484452" y="3036592"/>
                </a:lnTo>
                <a:lnTo>
                  <a:pt x="0" y="3036592"/>
                </a:lnTo>
                <a:lnTo>
                  <a:pt x="0" y="0"/>
                </a:lnTo>
                <a:close/>
              </a:path>
            </a:pathLst>
          </a:custGeom>
          <a:blipFill>
            <a:blip r:embed="rId5"/>
            <a:stretch>
              <a:fillRect l="0" t="-7398" r="0" b="-12980"/>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6"/>
            <a:stretch>
              <a:fillRect l="0" t="0" r="0" b="0"/>
            </a:stretch>
          </a:blipFill>
        </p:spPr>
      </p:sp>
      <p:sp>
        <p:nvSpPr>
          <p:cNvPr name="Freeform 8" id="8"/>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6"/>
            <a:stretch>
              <a:fillRect l="0" t="0" r="0" b="0"/>
            </a:stretch>
          </a:blipFill>
        </p:spPr>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4" id="4"/>
          <p:cNvSpPr txBox="true"/>
          <p:nvPr/>
        </p:nvSpPr>
        <p:spPr>
          <a:xfrm rot="0">
            <a:off x="2324438" y="1218644"/>
            <a:ext cx="13076774" cy="19526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E71D8C"/>
                </a:solidFill>
                <a:latin typeface="Arial Bold"/>
              </a:rPr>
              <a:t>FUNDAMENTOS BÁSICOS DEL PROGRAMA (CONT.)</a:t>
            </a:r>
          </a:p>
        </p:txBody>
      </p:sp>
      <p:sp>
        <p:nvSpPr>
          <p:cNvPr name="TextBox 5" id="5"/>
          <p:cNvSpPr txBox="true"/>
          <p:nvPr/>
        </p:nvSpPr>
        <p:spPr>
          <a:xfrm rot="0">
            <a:off x="7713296" y="3450135"/>
            <a:ext cx="8163911" cy="4345300"/>
          </a:xfrm>
          <a:prstGeom prst="rect">
            <a:avLst/>
          </a:prstGeom>
        </p:spPr>
        <p:txBody>
          <a:bodyPr anchor="t" rtlCol="false" tIns="0" lIns="0" bIns="0" rIns="0">
            <a:spAutoFit/>
          </a:bodyPr>
          <a:lstStyle/>
          <a:p>
            <a:pPr algn="l" marL="756910" indent="-378455" lvl="1">
              <a:lnSpc>
                <a:spcPts val="2836"/>
              </a:lnSpc>
              <a:spcBef>
                <a:spcPct val="0"/>
              </a:spcBef>
              <a:buFont typeface="Arial"/>
              <a:buChar char="•"/>
            </a:pPr>
            <a:r>
              <a:rPr lang="en-US" sz="2055" strike="noStrike" u="none">
                <a:solidFill>
                  <a:srgbClr val="E71D8C"/>
                </a:solidFill>
                <a:latin typeface="Arial"/>
              </a:rPr>
              <a:t>Los estudiantes de Kindergarten y Primer Grado deberán estar acompañados por uno de sus padres durante toda la capacitación. [Opcional, pero recomendado si tienes pequeños]</a:t>
            </a:r>
          </a:p>
          <a:p>
            <a:pPr algn="l" marL="756910" indent="-378455" lvl="1">
              <a:lnSpc>
                <a:spcPts val="2836"/>
              </a:lnSpc>
              <a:spcBef>
                <a:spcPct val="0"/>
              </a:spcBef>
              <a:buFont typeface="Arial"/>
              <a:buChar char="•"/>
            </a:pPr>
            <a:r>
              <a:rPr lang="en-US" sz="2055" spc="19" strike="noStrike" u="none">
                <a:solidFill>
                  <a:srgbClr val="E71D8C"/>
                </a:solidFill>
                <a:latin typeface="Arial"/>
              </a:rPr>
              <a:t>Para los padres que tienen un estudiante de primaria y grado superior, recojan a su estudiante de primaria al final de la capacitación de primaria. NO deje que su hijo de primaria espere desatendido hasta el final de la capacitación de grado superior. ¡Gracias de antemano por garantizar la seguridad de cada niño!</a:t>
            </a:r>
          </a:p>
          <a:p>
            <a:pPr algn="l" marL="756910" indent="-378455" lvl="1">
              <a:lnSpc>
                <a:spcPts val="2836"/>
              </a:lnSpc>
              <a:spcBef>
                <a:spcPct val="0"/>
              </a:spcBef>
              <a:buFont typeface="Arial"/>
              <a:buChar char="•"/>
            </a:pPr>
            <a:r>
              <a:rPr lang="en-US" sz="2055" spc="19" strike="noStrike" u="none">
                <a:solidFill>
                  <a:srgbClr val="E71D8C"/>
                </a:solidFill>
                <a:latin typeface="Arial"/>
              </a:rPr>
              <a:t>Si está lloviendo, revise su correo electrónico con frecuencia durante el día. [Insertar nombre del equipo] enviará un correo electrónico notificando a los padres si se cancela la práctica.</a:t>
            </a:r>
          </a:p>
        </p:txBody>
      </p:sp>
      <p:sp>
        <p:nvSpPr>
          <p:cNvPr name="Freeform 6" id="6"/>
          <p:cNvSpPr/>
          <p:nvPr/>
        </p:nvSpPr>
        <p:spPr>
          <a:xfrm flipH="false" flipV="false" rot="0">
            <a:off x="3460761" y="3430574"/>
            <a:ext cx="3662532" cy="4470147"/>
          </a:xfrm>
          <a:custGeom>
            <a:avLst/>
            <a:gdLst/>
            <a:ahLst/>
            <a:cxnLst/>
            <a:rect r="r" b="b" t="t" l="l"/>
            <a:pathLst>
              <a:path h="4470147" w="3662532">
                <a:moveTo>
                  <a:pt x="0" y="0"/>
                </a:moveTo>
                <a:lnTo>
                  <a:pt x="3662532" y="0"/>
                </a:lnTo>
                <a:lnTo>
                  <a:pt x="3662532" y="4470147"/>
                </a:lnTo>
                <a:lnTo>
                  <a:pt x="0" y="4470147"/>
                </a:lnTo>
                <a:lnTo>
                  <a:pt x="0" y="0"/>
                </a:lnTo>
                <a:close/>
              </a:path>
            </a:pathLst>
          </a:custGeom>
          <a:blipFill>
            <a:blip r:embed="rId4"/>
            <a:stretch>
              <a:fillRect l="-34498" t="-2940" r="-54017" b="-5"/>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4" id="4"/>
          <p:cNvSpPr txBox="true"/>
          <p:nvPr/>
        </p:nvSpPr>
        <p:spPr>
          <a:xfrm rot="0">
            <a:off x="929625" y="1099471"/>
            <a:ext cx="16428750" cy="19526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92D050"/>
                </a:solidFill>
                <a:latin typeface="Arial Bold"/>
              </a:rPr>
              <a:t>LISTA DE VERIFICACIÓN DE ENTRENAMIENTO</a:t>
            </a:r>
          </a:p>
        </p:txBody>
      </p:sp>
      <p:sp>
        <p:nvSpPr>
          <p:cNvPr name="TextBox 5" id="5"/>
          <p:cNvSpPr txBox="true"/>
          <p:nvPr/>
        </p:nvSpPr>
        <p:spPr>
          <a:xfrm rot="0">
            <a:off x="9067800" y="3064352"/>
            <a:ext cx="6538339" cy="4826470"/>
          </a:xfrm>
          <a:prstGeom prst="rect">
            <a:avLst/>
          </a:prstGeom>
        </p:spPr>
        <p:txBody>
          <a:bodyPr anchor="t" rtlCol="false" tIns="0" lIns="0" bIns="0" rIns="0">
            <a:spAutoFit/>
          </a:bodyPr>
          <a:lstStyle/>
          <a:p>
            <a:pPr algn="l" marL="715100" indent="-357550" lvl="1">
              <a:lnSpc>
                <a:spcPts val="3494"/>
              </a:lnSpc>
              <a:spcBef>
                <a:spcPct val="0"/>
              </a:spcBef>
              <a:buFont typeface="Arial"/>
              <a:buChar char="•"/>
            </a:pPr>
            <a:r>
              <a:rPr lang="en-US" sz="1941" strike="noStrike" u="none">
                <a:solidFill>
                  <a:srgbClr val="92D050"/>
                </a:solidFill>
                <a:latin typeface="Arial"/>
              </a:rPr>
              <a:t>Zapatillas para correr y calcetines transpirables.</a:t>
            </a:r>
          </a:p>
          <a:p>
            <a:pPr algn="l" marL="715100" indent="-357550" lvl="1">
              <a:lnSpc>
                <a:spcPts val="3494"/>
              </a:lnSpc>
              <a:spcBef>
                <a:spcPct val="0"/>
              </a:spcBef>
              <a:buFont typeface="Arial"/>
              <a:buChar char="•"/>
            </a:pPr>
            <a:r>
              <a:rPr lang="en-US" sz="1941" strike="noStrike" u="none">
                <a:solidFill>
                  <a:srgbClr val="92D050"/>
                </a:solidFill>
                <a:latin typeface="Arial"/>
              </a:rPr>
              <a:t>2024 [Insertar nombre del equipo] Camiseta u otra camiseta cómoda.</a:t>
            </a:r>
          </a:p>
          <a:p>
            <a:pPr algn="l" marL="715100" indent="-357550" lvl="1">
              <a:lnSpc>
                <a:spcPts val="3494"/>
              </a:lnSpc>
              <a:spcBef>
                <a:spcPct val="0"/>
              </a:spcBef>
              <a:buFont typeface="Arial"/>
              <a:buChar char="•"/>
            </a:pPr>
            <a:r>
              <a:rPr lang="en-US" sz="1941" strike="noStrike" u="none">
                <a:solidFill>
                  <a:srgbClr val="92D050"/>
                </a:solidFill>
                <a:latin typeface="Arial"/>
              </a:rPr>
              <a:t>Use pantalones o shorts cómodos. Recomendamos encarecidamente no usar jeans. ¡Pueden resultar muy incómodos!</a:t>
            </a:r>
          </a:p>
          <a:p>
            <a:pPr algn="l" marL="715100" indent="-357550" lvl="1">
              <a:lnSpc>
                <a:spcPts val="3494"/>
              </a:lnSpc>
              <a:spcBef>
                <a:spcPct val="0"/>
              </a:spcBef>
              <a:buFont typeface="Arial"/>
              <a:buChar char="•"/>
            </a:pPr>
            <a:r>
              <a:rPr lang="en-US" sz="1941" strike="noStrike" u="none">
                <a:solidFill>
                  <a:srgbClr val="92D050"/>
                </a:solidFill>
                <a:latin typeface="Arial"/>
              </a:rPr>
              <a:t>Botella de agua con nombre.</a:t>
            </a:r>
          </a:p>
          <a:p>
            <a:pPr algn="l" marL="715100" indent="-357550" lvl="1">
              <a:lnSpc>
                <a:spcPts val="3494"/>
              </a:lnSpc>
              <a:spcBef>
                <a:spcPct val="0"/>
              </a:spcBef>
              <a:buFont typeface="Arial"/>
              <a:buChar char="•"/>
            </a:pPr>
            <a:r>
              <a:rPr lang="en-US" sz="1941" strike="noStrike" u="none">
                <a:solidFill>
                  <a:srgbClr val="92D050"/>
                </a:solidFill>
                <a:latin typeface="Arial"/>
              </a:rPr>
              <a:t>Merienda pequeña, saludable y fácil para después de la escuela o antes del entrenamiento.</a:t>
            </a:r>
          </a:p>
          <a:p>
            <a:pPr algn="l" marL="715100" indent="-357550" lvl="1">
              <a:lnSpc>
                <a:spcPts val="3494"/>
              </a:lnSpc>
              <a:spcBef>
                <a:spcPct val="0"/>
              </a:spcBef>
              <a:buFont typeface="Arial"/>
              <a:buChar char="•"/>
            </a:pPr>
            <a:r>
              <a:rPr lang="en-US" sz="1941" strike="noStrike" u="none">
                <a:solidFill>
                  <a:srgbClr val="92D050"/>
                </a:solidFill>
                <a:latin typeface="Arial"/>
              </a:rPr>
              <a:t>Hoja de Desafío Nutricional firmada (discutida en una diapositiva futura)</a:t>
            </a:r>
          </a:p>
        </p:txBody>
      </p:sp>
      <p:sp>
        <p:nvSpPr>
          <p:cNvPr name="Freeform 6" id="6"/>
          <p:cNvSpPr/>
          <p:nvPr/>
        </p:nvSpPr>
        <p:spPr>
          <a:xfrm flipH="false" flipV="false" rot="0">
            <a:off x="3582952" y="3052096"/>
            <a:ext cx="5322849" cy="5621610"/>
          </a:xfrm>
          <a:custGeom>
            <a:avLst/>
            <a:gdLst/>
            <a:ahLst/>
            <a:cxnLst/>
            <a:rect r="r" b="b" t="t" l="l"/>
            <a:pathLst>
              <a:path h="5621610" w="5322849">
                <a:moveTo>
                  <a:pt x="0" y="0"/>
                </a:moveTo>
                <a:lnTo>
                  <a:pt x="5322849" y="0"/>
                </a:lnTo>
                <a:lnTo>
                  <a:pt x="5322849" y="5621610"/>
                </a:lnTo>
                <a:lnTo>
                  <a:pt x="0" y="5621610"/>
                </a:lnTo>
                <a:lnTo>
                  <a:pt x="0" y="0"/>
                </a:lnTo>
                <a:close/>
              </a:path>
            </a:pathLst>
          </a:custGeom>
          <a:blipFill>
            <a:blip r:embed="rId4"/>
            <a:stretch>
              <a:fillRect l="-41939" t="-11199" r="-38088" b="-2412"/>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TextBox 4" id="4"/>
          <p:cNvSpPr txBox="true"/>
          <p:nvPr/>
        </p:nvSpPr>
        <p:spPr>
          <a:xfrm rot="0">
            <a:off x="1005825" y="1285199"/>
            <a:ext cx="162763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F79646"/>
                </a:solidFill>
                <a:latin typeface="Arial Bold"/>
              </a:rPr>
              <a:t>PRIMERA SEMANA “DEBE HACER”</a:t>
            </a:r>
          </a:p>
        </p:txBody>
      </p:sp>
      <p:sp>
        <p:nvSpPr>
          <p:cNvPr name="TextBox 5" id="5"/>
          <p:cNvSpPr txBox="true"/>
          <p:nvPr/>
        </p:nvSpPr>
        <p:spPr>
          <a:xfrm rot="0">
            <a:off x="8500925" y="2509350"/>
            <a:ext cx="7737150" cy="6696075"/>
          </a:xfrm>
          <a:prstGeom prst="rect">
            <a:avLst/>
          </a:prstGeom>
        </p:spPr>
        <p:txBody>
          <a:bodyPr anchor="t" rtlCol="false" tIns="0" lIns="0" bIns="0" rIns="0">
            <a:spAutoFit/>
          </a:bodyPr>
          <a:lstStyle/>
          <a:p>
            <a:pPr algn="l" marL="919482" indent="-459741" lvl="1">
              <a:lnSpc>
                <a:spcPts val="3120"/>
              </a:lnSpc>
              <a:spcBef>
                <a:spcPct val="0"/>
              </a:spcBef>
              <a:buFont typeface="Arial"/>
              <a:buChar char="•"/>
            </a:pPr>
            <a:r>
              <a:rPr lang="en-US" sz="2600" strike="noStrike" u="none">
                <a:solidFill>
                  <a:srgbClr val="F79646"/>
                </a:solidFill>
                <a:latin typeface="Arial"/>
              </a:rPr>
              <a:t>Recuerde a su hijo que se quede en el [Insertar lugar de recogida] para que usted lo recoja al final de cada capacitación.</a:t>
            </a:r>
          </a:p>
          <a:p>
            <a:pPr algn="l" marL="919482" indent="-459741" lvl="1">
              <a:lnSpc>
                <a:spcPts val="3120"/>
              </a:lnSpc>
              <a:spcBef>
                <a:spcPct val="0"/>
              </a:spcBef>
              <a:buFont typeface="Arial"/>
              <a:buChar char="•"/>
            </a:pPr>
            <a:r>
              <a:rPr lang="en-US" sz="2600" strike="noStrike" u="none">
                <a:solidFill>
                  <a:srgbClr val="F79646"/>
                </a:solidFill>
                <a:latin typeface="Arial"/>
              </a:rPr>
              <a:t>Cuando recoja a su hijo, pregúntele: "¿Saliste?" como recordatorio.</a:t>
            </a:r>
          </a:p>
          <a:p>
            <a:pPr algn="l" marL="919482" indent="-459741" lvl="1">
              <a:lnSpc>
                <a:spcPts val="3120"/>
              </a:lnSpc>
              <a:spcBef>
                <a:spcPct val="0"/>
              </a:spcBef>
              <a:buFont typeface="Arial"/>
              <a:buChar char="•"/>
            </a:pPr>
            <a:r>
              <a:rPr lang="en-US" sz="2600" strike="noStrike" u="none">
                <a:solidFill>
                  <a:srgbClr val="F79646"/>
                </a:solidFill>
                <a:latin typeface="Arial"/>
              </a:rPr>
              <a:t>Todos los estudiantes recibirán nuestro compromiso de [Insertar nombre del equipo] [con sus camisetas (opcional, si tiene una camiseta del equipo]. Por favor firme y entregue en nuestra primera capacitación. </a:t>
            </a:r>
          </a:p>
          <a:p>
            <a:pPr algn="l" marL="919482" indent="-459741" lvl="1">
              <a:lnSpc>
                <a:spcPts val="3120"/>
              </a:lnSpc>
              <a:spcBef>
                <a:spcPct val="0"/>
              </a:spcBef>
              <a:buFont typeface="Arial"/>
              <a:buChar char="•"/>
            </a:pPr>
            <a:r>
              <a:rPr lang="en-US" sz="2600" strike="noStrike" u="none">
                <a:solidFill>
                  <a:srgbClr val="F79646"/>
                </a:solidFill>
                <a:latin typeface="Arial"/>
              </a:rPr>
              <a:t>Nuestro boletín nutricional semanal se distribuirá a los estudiantes al momento de la salida. Estos deben firmarse y devolverse en cada capacitación para que los estudiantes puedan participar en nuestros sorteos semanales. No los entregues a tu maestro de clase.</a:t>
            </a:r>
          </a:p>
        </p:txBody>
      </p:sp>
      <p:sp>
        <p:nvSpPr>
          <p:cNvPr name="Freeform 6" id="6"/>
          <p:cNvSpPr/>
          <p:nvPr/>
        </p:nvSpPr>
        <p:spPr>
          <a:xfrm flipH="false" flipV="false" rot="0">
            <a:off x="2487600" y="2680950"/>
            <a:ext cx="6168350" cy="6233498"/>
          </a:xfrm>
          <a:custGeom>
            <a:avLst/>
            <a:gdLst/>
            <a:ahLst/>
            <a:cxnLst/>
            <a:rect r="r" b="b" t="t" l="l"/>
            <a:pathLst>
              <a:path h="6233498" w="6168350">
                <a:moveTo>
                  <a:pt x="0" y="0"/>
                </a:moveTo>
                <a:lnTo>
                  <a:pt x="6168350" y="0"/>
                </a:lnTo>
                <a:lnTo>
                  <a:pt x="6168350" y="6233498"/>
                </a:lnTo>
                <a:lnTo>
                  <a:pt x="0" y="6233498"/>
                </a:lnTo>
                <a:lnTo>
                  <a:pt x="0" y="0"/>
                </a:lnTo>
                <a:close/>
              </a:path>
            </a:pathLst>
          </a:custGeom>
          <a:blipFill>
            <a:blip r:embed="rId4"/>
            <a:stretch>
              <a:fillRect l="-22079" t="0" r="-29542" b="0"/>
            </a:stretch>
          </a:blipFill>
        </p:spPr>
      </p:sp>
      <p:sp>
        <p:nvSpPr>
          <p:cNvPr name="Freeform 7" id="7"/>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TextBox 3" id="3"/>
          <p:cNvSpPr txBox="true"/>
          <p:nvPr/>
        </p:nvSpPr>
        <p:spPr>
          <a:xfrm rot="0">
            <a:off x="13197825" y="9579826"/>
            <a:ext cx="4084350" cy="409575"/>
          </a:xfrm>
          <a:prstGeom prst="rect">
            <a:avLst/>
          </a:prstGeom>
        </p:spPr>
        <p:txBody>
          <a:bodyPr anchor="t" rtlCol="false" tIns="0" lIns="0" bIns="0" rIns="0">
            <a:spAutoFit/>
          </a:bodyPr>
          <a:lstStyle/>
          <a:p>
            <a:pPr algn="r" marL="0" indent="0" lvl="0">
              <a:lnSpc>
                <a:spcPts val="2879"/>
              </a:lnSpc>
              <a:spcBef>
                <a:spcPct val="0"/>
              </a:spcBef>
            </a:pPr>
            <a:r>
              <a:rPr lang="en-US" sz="2400" strike="noStrike" u="none">
                <a:solidFill>
                  <a:srgbClr val="888888"/>
                </a:solidFill>
                <a:latin typeface="Times New Roman"/>
              </a:rPr>
              <a:t>‹#›</a:t>
            </a:r>
          </a:p>
        </p:txBody>
      </p:sp>
      <p:sp>
        <p:nvSpPr>
          <p:cNvPr name="Freeform 4" id="4"/>
          <p:cNvSpPr/>
          <p:nvPr/>
        </p:nvSpPr>
        <p:spPr>
          <a:xfrm flipH="false" flipV="false" rot="0">
            <a:off x="542950" y="6579000"/>
            <a:ext cx="3708000" cy="3708000"/>
          </a:xfrm>
          <a:custGeom>
            <a:avLst/>
            <a:gdLst/>
            <a:ahLst/>
            <a:cxnLst/>
            <a:rect r="r" b="b" t="t" l="l"/>
            <a:pathLst>
              <a:path h="3708000" w="3708000">
                <a:moveTo>
                  <a:pt x="0" y="0"/>
                </a:moveTo>
                <a:lnTo>
                  <a:pt x="3708000" y="0"/>
                </a:lnTo>
                <a:lnTo>
                  <a:pt x="3708000" y="3708000"/>
                </a:lnTo>
                <a:lnTo>
                  <a:pt x="0" y="3708000"/>
                </a:lnTo>
                <a:lnTo>
                  <a:pt x="0" y="0"/>
                </a:lnTo>
                <a:close/>
              </a:path>
            </a:pathLst>
          </a:custGeom>
          <a:blipFill>
            <a:blip r:embed="rId4"/>
            <a:stretch>
              <a:fillRect l="0" t="0" r="0" b="0"/>
            </a:stretch>
          </a:blipFill>
        </p:spPr>
      </p:sp>
      <p:sp>
        <p:nvSpPr>
          <p:cNvPr name="TextBox 5" id="5"/>
          <p:cNvSpPr txBox="true"/>
          <p:nvPr/>
        </p:nvSpPr>
        <p:spPr>
          <a:xfrm rot="0">
            <a:off x="2508375" y="1127125"/>
            <a:ext cx="13619550" cy="1038225"/>
          </a:xfrm>
          <a:prstGeom prst="rect">
            <a:avLst/>
          </a:prstGeom>
        </p:spPr>
        <p:txBody>
          <a:bodyPr anchor="t" rtlCol="false" tIns="0" lIns="0" bIns="0" rIns="0">
            <a:spAutoFit/>
          </a:bodyPr>
          <a:lstStyle/>
          <a:p>
            <a:pPr algn="ctr" marL="0" indent="0" lvl="0">
              <a:lnSpc>
                <a:spcPts val="7200"/>
              </a:lnSpc>
              <a:spcBef>
                <a:spcPct val="0"/>
              </a:spcBef>
            </a:pPr>
            <a:r>
              <a:rPr lang="en-US" sz="6000" strike="noStrike" u="none">
                <a:solidFill>
                  <a:srgbClr val="0070C0"/>
                </a:solidFill>
                <a:latin typeface="Arial Bold"/>
              </a:rPr>
              <a:t>COACHING MOTIVACIÓN POSITIVA</a:t>
            </a:r>
          </a:p>
        </p:txBody>
      </p:sp>
      <p:sp>
        <p:nvSpPr>
          <p:cNvPr name="TextBox 6" id="6"/>
          <p:cNvSpPr txBox="true"/>
          <p:nvPr/>
        </p:nvSpPr>
        <p:spPr>
          <a:xfrm rot="0">
            <a:off x="3513225" y="2336550"/>
            <a:ext cx="12614550" cy="6696075"/>
          </a:xfrm>
          <a:prstGeom prst="rect">
            <a:avLst/>
          </a:prstGeom>
        </p:spPr>
        <p:txBody>
          <a:bodyPr anchor="t" rtlCol="false" tIns="0" lIns="0" bIns="0" rIns="0">
            <a:spAutoFit/>
          </a:bodyPr>
          <a:lstStyle/>
          <a:p>
            <a:pPr algn="l" marL="919482" indent="-459741" lvl="1">
              <a:lnSpc>
                <a:spcPts val="3120"/>
              </a:lnSpc>
              <a:spcBef>
                <a:spcPct val="0"/>
              </a:spcBef>
              <a:buFont typeface="Arial"/>
              <a:buChar char="•"/>
            </a:pPr>
            <a:r>
              <a:rPr lang="en-US" sz="2600" strike="noStrike" u="sng">
                <a:solidFill>
                  <a:srgbClr val="0070C0"/>
                </a:solidFill>
                <a:latin typeface="Arial Bold"/>
              </a:rPr>
              <a:t>Comprender los objetivos primordiales del programa.</a:t>
            </a:r>
          </a:p>
          <a:p>
            <a:pPr algn="l" marL="1833883" indent="-611294" lvl="2">
              <a:lnSpc>
                <a:spcPts val="3120"/>
              </a:lnSpc>
              <a:spcBef>
                <a:spcPct val="0"/>
              </a:spcBef>
              <a:buFont typeface="Arial"/>
              <a:buChar char="⚬"/>
            </a:pPr>
            <a:r>
              <a:rPr lang="en-US" sz="2600" strike="noStrike" u="none">
                <a:solidFill>
                  <a:srgbClr val="0070C0"/>
                </a:solidFill>
                <a:latin typeface="Arial"/>
              </a:rPr>
              <a:t>Divertirse.</a:t>
            </a:r>
          </a:p>
          <a:p>
            <a:pPr algn="l" marL="1833883" indent="-611294" lvl="2">
              <a:lnSpc>
                <a:spcPts val="3120"/>
              </a:lnSpc>
              <a:spcBef>
                <a:spcPct val="0"/>
              </a:spcBef>
              <a:buFont typeface="Arial"/>
              <a:buChar char="⚬"/>
            </a:pPr>
            <a:r>
              <a:rPr lang="en-US" sz="2600" strike="noStrike" u="none">
                <a:solidFill>
                  <a:srgbClr val="0070C0"/>
                </a:solidFill>
                <a:latin typeface="Arial"/>
              </a:rPr>
              <a:t>Para mejorar habilidades.</a:t>
            </a:r>
          </a:p>
          <a:p>
            <a:pPr algn="l" marL="1833883" indent="-611294" lvl="2">
              <a:lnSpc>
                <a:spcPts val="3120"/>
              </a:lnSpc>
              <a:spcBef>
                <a:spcPct val="0"/>
              </a:spcBef>
              <a:buFont typeface="Arial"/>
              <a:buChar char="⚬"/>
            </a:pPr>
            <a:r>
              <a:rPr lang="en-US" sz="2600" strike="noStrike" u="none">
                <a:solidFill>
                  <a:srgbClr val="0070C0"/>
                </a:solidFill>
                <a:latin typeface="Arial"/>
              </a:rPr>
              <a:t>Para aprender nuevas habilidades.</a:t>
            </a:r>
          </a:p>
          <a:p>
            <a:pPr algn="l" marL="1833883" indent="-611294" lvl="2">
              <a:lnSpc>
                <a:spcPts val="3120"/>
              </a:lnSpc>
              <a:spcBef>
                <a:spcPct val="0"/>
              </a:spcBef>
              <a:buFont typeface="Arial"/>
              <a:buChar char="⚬"/>
            </a:pPr>
            <a:r>
              <a:rPr lang="en-US" sz="2600" strike="noStrike" u="none">
                <a:solidFill>
                  <a:srgbClr val="0070C0"/>
                </a:solidFill>
                <a:latin typeface="Arial"/>
              </a:rPr>
              <a:t>Estar con amigos y hacer nuevos amigos.</a:t>
            </a:r>
          </a:p>
          <a:p>
            <a:pPr algn="l" marL="1833883" indent="-611294" lvl="2">
              <a:lnSpc>
                <a:spcPts val="3120"/>
              </a:lnSpc>
              <a:spcBef>
                <a:spcPct val="0"/>
              </a:spcBef>
              <a:buFont typeface="Arial"/>
              <a:buChar char="⚬"/>
            </a:pPr>
            <a:r>
              <a:rPr lang="en-US" sz="2600" strike="noStrike" u="none">
                <a:solidFill>
                  <a:srgbClr val="0070C0"/>
                </a:solidFill>
                <a:latin typeface="Arial"/>
              </a:rPr>
              <a:t>Para promover la aptitud física.</a:t>
            </a:r>
          </a:p>
          <a:p>
            <a:pPr algn="l" marL="1833602" indent="-611201" lvl="2">
              <a:lnSpc>
                <a:spcPts val="3120"/>
              </a:lnSpc>
              <a:spcBef>
                <a:spcPct val="0"/>
              </a:spcBef>
              <a:buFont typeface="Arial"/>
              <a:buChar char="⚬"/>
            </a:pPr>
            <a:r>
              <a:rPr lang="en-US" sz="2600" strike="noStrike" u="none">
                <a:solidFill>
                  <a:srgbClr val="0070C0"/>
                </a:solidFill>
                <a:latin typeface="Arial"/>
              </a:rPr>
              <a:t>Para generar confianza y autoestima.</a:t>
            </a:r>
          </a:p>
          <a:p>
            <a:pPr algn="l">
              <a:lnSpc>
                <a:spcPts val="3120"/>
              </a:lnSpc>
              <a:spcBef>
                <a:spcPct val="0"/>
              </a:spcBef>
            </a:pPr>
          </a:p>
          <a:p>
            <a:pPr algn="l" marL="919482" indent="-459741" lvl="1">
              <a:lnSpc>
                <a:spcPts val="3120"/>
              </a:lnSpc>
              <a:spcBef>
                <a:spcPct val="0"/>
              </a:spcBef>
              <a:buFont typeface="Arial"/>
              <a:buChar char="•"/>
            </a:pPr>
            <a:r>
              <a:rPr lang="en-US" sz="2600" spc="24" strike="noStrike" u="sng">
                <a:solidFill>
                  <a:srgbClr val="0070C0"/>
                </a:solidFill>
                <a:latin typeface="Arial Bold"/>
              </a:rPr>
              <a:t>Potenciar el crecimiento físico, social y emocional de los estudiantes.</a:t>
            </a:r>
          </a:p>
          <a:p>
            <a:pPr algn="l" marL="1833883" indent="-611294" lvl="2">
              <a:lnSpc>
                <a:spcPts val="3120"/>
              </a:lnSpc>
              <a:spcBef>
                <a:spcPct val="0"/>
              </a:spcBef>
              <a:buFont typeface="Arial"/>
              <a:buChar char="⚬"/>
            </a:pPr>
            <a:r>
              <a:rPr lang="en-US" sz="2600" spc="24" strike="noStrike" u="none">
                <a:solidFill>
                  <a:srgbClr val="0070C0"/>
                </a:solidFill>
                <a:latin typeface="Arial"/>
              </a:rPr>
              <a:t>Proporcionar un modelo apropiado para interactuar con los demás.</a:t>
            </a:r>
          </a:p>
          <a:p>
            <a:pPr algn="l" marL="1833883" indent="-611294" lvl="2">
              <a:lnSpc>
                <a:spcPts val="3120"/>
              </a:lnSpc>
              <a:spcBef>
                <a:spcPct val="0"/>
              </a:spcBef>
              <a:buFont typeface="Arial"/>
              <a:buChar char="⚬"/>
            </a:pPr>
            <a:r>
              <a:rPr lang="en-US" sz="2600" spc="24" strike="noStrike" u="none">
                <a:solidFill>
                  <a:srgbClr val="0070C0"/>
                </a:solidFill>
                <a:latin typeface="Arial"/>
              </a:rPr>
              <a:t>El modelo que establezcas será emulado por los alumnos.</a:t>
            </a:r>
          </a:p>
          <a:p>
            <a:pPr algn="l" marL="1833883" indent="-611294" lvl="2">
              <a:lnSpc>
                <a:spcPts val="3120"/>
              </a:lnSpc>
              <a:spcBef>
                <a:spcPct val="0"/>
              </a:spcBef>
              <a:buFont typeface="Arial"/>
              <a:buChar char="⚬"/>
            </a:pPr>
            <a:r>
              <a:rPr lang="en-US" sz="2600" spc="24" strike="noStrike" u="none">
                <a:solidFill>
                  <a:srgbClr val="0070C0"/>
                </a:solidFill>
                <a:latin typeface="Arial"/>
              </a:rPr>
              <a:t>Enfatizar la importancia de disfrutar de las prácticas.</a:t>
            </a:r>
          </a:p>
          <a:p>
            <a:pPr algn="l" marL="1833883" indent="-611294" lvl="2">
              <a:lnSpc>
                <a:spcPts val="3120"/>
              </a:lnSpc>
              <a:spcBef>
                <a:spcPct val="0"/>
              </a:spcBef>
              <a:buFont typeface="Arial"/>
              <a:buChar char="⚬"/>
            </a:pPr>
            <a:r>
              <a:rPr lang="en-US" sz="2600" spc="24" strike="noStrike" u="none">
                <a:solidFill>
                  <a:srgbClr val="0070C0"/>
                </a:solidFill>
                <a:latin typeface="Arial"/>
              </a:rPr>
              <a:t>Modelar conducta ética.</a:t>
            </a:r>
          </a:p>
          <a:p>
            <a:pPr algn="l" marL="1833883" indent="-611294" lvl="2">
              <a:lnSpc>
                <a:spcPts val="3120"/>
              </a:lnSpc>
              <a:spcBef>
                <a:spcPct val="0"/>
              </a:spcBef>
              <a:buFont typeface="Arial"/>
              <a:buChar char="⚬"/>
            </a:pPr>
            <a:r>
              <a:rPr lang="en-US" sz="2600" spc="24" strike="noStrike" u="none">
                <a:solidFill>
                  <a:srgbClr val="0070C0"/>
                </a:solidFill>
                <a:latin typeface="Arial"/>
              </a:rPr>
              <a:t>Demostrar autocontrol y autodisciplina en todo momento.</a:t>
            </a:r>
          </a:p>
          <a:p>
            <a:pPr algn="l" marL="1833883" indent="-611294" lvl="2">
              <a:lnSpc>
                <a:spcPts val="3120"/>
              </a:lnSpc>
              <a:spcBef>
                <a:spcPct val="0"/>
              </a:spcBef>
              <a:buFont typeface="Arial"/>
              <a:buChar char="⚬"/>
            </a:pPr>
            <a:r>
              <a:rPr lang="en-US" sz="2600" spc="24" strike="noStrike" u="none">
                <a:solidFill>
                  <a:srgbClr val="0070C0"/>
                </a:solidFill>
                <a:latin typeface="Arial"/>
              </a:rPr>
              <a:t>Reconozca el efecto que su comportamiento tiene en los estudiantes y voluntarios.</a:t>
            </a:r>
          </a:p>
          <a:p>
            <a:pPr algn="l" marL="1833883" indent="-611294" lvl="2">
              <a:lnSpc>
                <a:spcPts val="3120"/>
              </a:lnSpc>
              <a:spcBef>
                <a:spcPct val="0"/>
              </a:spcBef>
              <a:buFont typeface="Arial"/>
              <a:buChar char="⚬"/>
            </a:pPr>
            <a:r>
              <a:rPr lang="en-US" sz="2600" spc="24" strike="noStrike" u="none">
                <a:solidFill>
                  <a:srgbClr val="0070C0"/>
                </a:solidFill>
                <a:latin typeface="Arial"/>
              </a:rPr>
              <a:t>Sea positivo, cortés y considerado al tratar con los demás.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DAF8DfUS7dc</dc:identifier>
  <dcterms:modified xsi:type="dcterms:W3CDTF">2011-08-01T06:04:30Z</dcterms:modified>
  <cp:revision>1</cp:revision>
  <dc:title>2024+Parent+Meeting+PPT+Template (1).pptx (Spanish)</dc:title>
</cp:coreProperties>
</file>